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DM Sans Bold" charset="1" panose="00000000000000000000"/>
      <p:regular r:id="rId12"/>
    </p:embeddedFont>
    <p:embeddedFont>
      <p:font typeface="Open Sans Bold" charset="1" panose="020B0806030504020204"/>
      <p:regular r:id="rId13"/>
    </p:embeddedFont>
    <p:embeddedFont>
      <p:font typeface="Open Sans" charset="1" panose="020B0606030504020204"/>
      <p:regular r:id="rId14"/>
    </p:embeddedFont>
    <p:embeddedFont>
      <p:font typeface="DM Sans" charset="1" panose="00000000000000000000"/>
      <p:regular r:id="rId15"/>
    </p:embeddedFont>
    <p:embeddedFont>
      <p:font typeface="Canva Sans" charset="1" panose="020B0503030501040103"/>
      <p:regular r:id="rId16"/>
    </p:embeddedFont>
    <p:embeddedFont>
      <p:font typeface="Canva Sans Bold" charset="1" panose="020B0803030501040103"/>
      <p:regular r:id="rId17"/>
    </p:embeddedFont>
    <p:embeddedFont>
      <p:font typeface="Canva Sans Bold Italics" charset="1" panose="020B0803030501040103"/>
      <p:regular r:id="rId18"/>
    </p:embeddedFont>
    <p:embeddedFont>
      <p:font typeface="Canva Sans Italics" charset="1" panose="020B05030305010401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30.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31.png" Type="http://schemas.openxmlformats.org/officeDocument/2006/relationships/image"/><Relationship Id="rId12" Target="../media/image32.png" Type="http://schemas.openxmlformats.org/officeDocument/2006/relationships/image"/><Relationship Id="rId13" Target="../media/image33.pn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34.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png" Type="http://schemas.openxmlformats.org/officeDocument/2006/relationships/image"/><Relationship Id="rId12" Target="../media/image42.png" Type="http://schemas.openxmlformats.org/officeDocument/2006/relationships/image"/><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35.jpe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 Id="rId9" Target="../media/image3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28.png" Type="http://schemas.openxmlformats.org/officeDocument/2006/relationships/image"/><Relationship Id="rId18" Target="../media/image29.svg" Type="http://schemas.openxmlformats.org/officeDocument/2006/relationships/image"/><Relationship Id="rId19" Target="../media/image43.png" Type="http://schemas.openxmlformats.org/officeDocument/2006/relationships/image"/><Relationship Id="rId2" Target="../media/image1.png" Type="http://schemas.openxmlformats.org/officeDocument/2006/relationships/image"/><Relationship Id="rId20" Target="../media/image44.png" Type="http://schemas.openxmlformats.org/officeDocument/2006/relationships/image"/><Relationship Id="rId21" Target="../media/image45.png" Type="http://schemas.openxmlformats.org/officeDocument/2006/relationships/image"/><Relationship Id="rId22" Target="../media/image4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29" Target="../media/image47.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3864059" y="2675830"/>
            <a:ext cx="10910396" cy="4377633"/>
          </a:xfrm>
          <a:prstGeom prst="rect">
            <a:avLst/>
          </a:prstGeom>
        </p:spPr>
        <p:txBody>
          <a:bodyPr anchor="t" rtlCol="false" tIns="0" lIns="0" bIns="0" rIns="0">
            <a:spAutoFit/>
          </a:bodyPr>
          <a:lstStyle/>
          <a:p>
            <a:pPr algn="ctr">
              <a:lnSpc>
                <a:spcPts val="11278"/>
              </a:lnSpc>
            </a:pPr>
            <a:r>
              <a:rPr lang="en-US" sz="11998">
                <a:solidFill>
                  <a:srgbClr val="000000"/>
                </a:solidFill>
                <a:latin typeface="DM Sans Bold"/>
                <a:ea typeface="DM Sans Bold"/>
                <a:cs typeface="DM Sans Bold"/>
                <a:sym typeface="DM Sans Bold"/>
              </a:rPr>
              <a:t>Internship Project Presentation</a:t>
            </a:r>
          </a:p>
        </p:txBody>
      </p:sp>
      <p:sp>
        <p:nvSpPr>
          <p:cNvPr name="Freeform 18" id="18"/>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489704" y="2262342"/>
            <a:ext cx="3039331" cy="2973128"/>
          </a:xfrm>
          <a:custGeom>
            <a:avLst/>
            <a:gdLst/>
            <a:ahLst/>
            <a:cxnLst/>
            <a:rect r="r" b="b" t="t" l="l"/>
            <a:pathLst>
              <a:path h="2973128" w="3039331">
                <a:moveTo>
                  <a:pt x="0" y="0"/>
                </a:moveTo>
                <a:lnTo>
                  <a:pt x="3039331" y="0"/>
                </a:lnTo>
                <a:lnTo>
                  <a:pt x="3039331" y="2973128"/>
                </a:lnTo>
                <a:lnTo>
                  <a:pt x="0" y="2973128"/>
                </a:lnTo>
                <a:lnTo>
                  <a:pt x="0" y="0"/>
                </a:lnTo>
                <a:close/>
              </a:path>
            </a:pathLst>
          </a:custGeom>
          <a:blipFill>
            <a:blip r:embed="rId31"/>
            <a:stretch>
              <a:fillRect l="0" t="0" r="0" b="0"/>
            </a:stretch>
          </a:blipFill>
        </p:spPr>
      </p:sp>
      <p:sp>
        <p:nvSpPr>
          <p:cNvPr name="TextBox 20" id="20"/>
          <p:cNvSpPr txBox="true"/>
          <p:nvPr/>
        </p:nvSpPr>
        <p:spPr>
          <a:xfrm rot="0">
            <a:off x="5089360" y="6977263"/>
            <a:ext cx="8459795" cy="1513514"/>
          </a:xfrm>
          <a:prstGeom prst="rect">
            <a:avLst/>
          </a:prstGeom>
        </p:spPr>
        <p:txBody>
          <a:bodyPr anchor="t" rtlCol="false" tIns="0" lIns="0" bIns="0" rIns="0">
            <a:spAutoFit/>
          </a:bodyPr>
          <a:lstStyle/>
          <a:p>
            <a:pPr algn="ctr">
              <a:lnSpc>
                <a:spcPts val="6090"/>
              </a:lnSpc>
            </a:pPr>
            <a:r>
              <a:rPr lang="en-US" sz="4381" spc="-87">
                <a:solidFill>
                  <a:srgbClr val="000000"/>
                </a:solidFill>
                <a:latin typeface="DM Sans Bold"/>
                <a:ea typeface="DM Sans Bold"/>
                <a:cs typeface="DM Sans Bold"/>
                <a:sym typeface="DM Sans Bold"/>
              </a:rPr>
              <a:t>Presented by Avantika D</a:t>
            </a:r>
          </a:p>
          <a:p>
            <a:pPr algn="ctr">
              <a:lnSpc>
                <a:spcPts val="6090"/>
              </a:lnSpc>
            </a:pPr>
            <a:r>
              <a:rPr lang="en-US" sz="4381" spc="-87">
                <a:solidFill>
                  <a:srgbClr val="000000"/>
                </a:solidFill>
                <a:latin typeface="DM Sans Bold"/>
                <a:ea typeface="DM Sans Bold"/>
                <a:cs typeface="DM Sans Bold"/>
                <a:sym typeface="DM Sans Bold"/>
              </a:rPr>
              <a:t>Mentor Name: Ezhil Murugan 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449284" y="377697"/>
            <a:ext cx="7005122" cy="2282190"/>
          </a:xfrm>
          <a:prstGeom prst="rect">
            <a:avLst/>
          </a:prstGeom>
        </p:spPr>
        <p:txBody>
          <a:bodyPr anchor="t" rtlCol="false" tIns="0" lIns="0" bIns="0" rIns="0">
            <a:spAutoFit/>
          </a:bodyPr>
          <a:lstStyle/>
          <a:p>
            <a:pPr algn="l">
              <a:lnSpc>
                <a:spcPts val="8730"/>
              </a:lnSpc>
            </a:pPr>
            <a:r>
              <a:rPr lang="en-US" sz="9000">
                <a:solidFill>
                  <a:srgbClr val="000000"/>
                </a:solidFill>
                <a:latin typeface="DM Sans Bold"/>
                <a:ea typeface="DM Sans Bold"/>
                <a:cs typeface="DM Sans Bold"/>
                <a:sym typeface="DM Sans Bold"/>
              </a:rPr>
              <a:t>Project Objectives</a:t>
            </a:r>
          </a:p>
        </p:txBody>
      </p:sp>
      <p:grpSp>
        <p:nvGrpSpPr>
          <p:cNvPr name="Group 4" id="4"/>
          <p:cNvGrpSpPr/>
          <p:nvPr/>
        </p:nvGrpSpPr>
        <p:grpSpPr>
          <a:xfrm rot="0">
            <a:off x="9933476" y="800216"/>
            <a:ext cx="6998061" cy="2561528"/>
            <a:chOff x="0" y="0"/>
            <a:chExt cx="2342659" cy="857492"/>
          </a:xfrm>
        </p:grpSpPr>
        <p:sp>
          <p:nvSpPr>
            <p:cNvPr name="Freeform 5" id="5"/>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6" id="6"/>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grpSp>
        <p:nvGrpSpPr>
          <p:cNvPr name="Group 7" id="7"/>
          <p:cNvGrpSpPr/>
          <p:nvPr/>
        </p:nvGrpSpPr>
        <p:grpSpPr>
          <a:xfrm rot="0">
            <a:off x="9933476" y="3745279"/>
            <a:ext cx="6998061" cy="2561528"/>
            <a:chOff x="0" y="0"/>
            <a:chExt cx="2342659" cy="857492"/>
          </a:xfrm>
        </p:grpSpPr>
        <p:sp>
          <p:nvSpPr>
            <p:cNvPr name="Freeform 8" id="8"/>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9" id="9"/>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grpSp>
        <p:nvGrpSpPr>
          <p:cNvPr name="Group 10" id="10"/>
          <p:cNvGrpSpPr/>
          <p:nvPr/>
        </p:nvGrpSpPr>
        <p:grpSpPr>
          <a:xfrm rot="0">
            <a:off x="9933476" y="6778736"/>
            <a:ext cx="6998061" cy="2561528"/>
            <a:chOff x="0" y="0"/>
            <a:chExt cx="2342659" cy="857492"/>
          </a:xfrm>
        </p:grpSpPr>
        <p:sp>
          <p:nvSpPr>
            <p:cNvPr name="Freeform 11" id="11"/>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12" id="12"/>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Freeform 13" id="13"/>
          <p:cNvSpPr/>
          <p:nvPr/>
        </p:nvSpPr>
        <p:spPr>
          <a:xfrm flipH="false" flipV="false" rot="0">
            <a:off x="16171352" y="9196578"/>
            <a:ext cx="3870946" cy="950141"/>
          </a:xfrm>
          <a:custGeom>
            <a:avLst/>
            <a:gdLst/>
            <a:ahLst/>
            <a:cxnLst/>
            <a:rect r="r" b="b" t="t" l="l"/>
            <a:pathLst>
              <a:path h="950141" w="3870946">
                <a:moveTo>
                  <a:pt x="0" y="0"/>
                </a:moveTo>
                <a:lnTo>
                  <a:pt x="3870946" y="0"/>
                </a:lnTo>
                <a:lnTo>
                  <a:pt x="3870946" y="950142"/>
                </a:lnTo>
                <a:lnTo>
                  <a:pt x="0" y="9501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5" id="15"/>
          <p:cNvSpPr/>
          <p:nvPr/>
        </p:nvSpPr>
        <p:spPr>
          <a:xfrm flipH="false" flipV="false" rot="0">
            <a:off x="6866838" y="8809169"/>
            <a:ext cx="2587020" cy="2386526"/>
          </a:xfrm>
          <a:custGeom>
            <a:avLst/>
            <a:gdLst/>
            <a:ahLst/>
            <a:cxnLst/>
            <a:rect r="r" b="b" t="t" l="l"/>
            <a:pathLst>
              <a:path h="2386526" w="2587020">
                <a:moveTo>
                  <a:pt x="0" y="0"/>
                </a:moveTo>
                <a:lnTo>
                  <a:pt x="2587019" y="0"/>
                </a:lnTo>
                <a:lnTo>
                  <a:pt x="2587019" y="2386526"/>
                </a:lnTo>
                <a:lnTo>
                  <a:pt x="0" y="23865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6" id="16"/>
          <p:cNvSpPr/>
          <p:nvPr/>
        </p:nvSpPr>
        <p:spPr>
          <a:xfrm flipH="false" flipV="false" rot="0">
            <a:off x="-1148043" y="25251"/>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graphicFrame>
        <p:nvGraphicFramePr>
          <p:cNvPr name="Table 17" id="17"/>
          <p:cNvGraphicFramePr>
            <a:graphicFrameLocks noGrp="true"/>
          </p:cNvGraphicFramePr>
          <p:nvPr/>
        </p:nvGraphicFramePr>
        <p:xfrm>
          <a:off x="1168454" y="6571757"/>
          <a:ext cx="5437960" cy="3430675"/>
        </p:xfrm>
        <a:graphic>
          <a:graphicData uri="http://schemas.openxmlformats.org/drawingml/2006/table">
            <a:tbl>
              <a:tblPr/>
              <a:tblGrid>
                <a:gridCol w="5157729"/>
              </a:tblGrid>
              <a:tr h="657667">
                <a:tc>
                  <a:txBody>
                    <a:bodyPr anchor="t" rtlCol="false"/>
                    <a:lstStyle/>
                    <a:p>
                      <a:pPr algn="ctr">
                        <a:lnSpc>
                          <a:spcPts val="3079"/>
                        </a:lnSpc>
                        <a:defRPr/>
                      </a:pPr>
                      <a:r>
                        <a:rPr lang="en-US" sz="2199">
                          <a:solidFill>
                            <a:srgbClr val="000000"/>
                          </a:solidFill>
                          <a:latin typeface="Open Sans Bold"/>
                          <a:ea typeface="Open Sans Bold"/>
                          <a:cs typeface="Open Sans Bold"/>
                          <a:sym typeface="Open Sans Bold"/>
                        </a:rPr>
                        <a:t>Tools used:</a:t>
                      </a:r>
                      <a:endParaRPr lang="en-US" sz="1100"/>
                    </a:p>
                  </a:txBody>
                  <a:tcPr marL="57150" marR="57150" marT="57150" marB="571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64694">
                <a:tc>
                  <a:txBody>
                    <a:bodyPr anchor="t" rtlCol="false"/>
                    <a:lstStyle/>
                    <a:p>
                      <a:pPr algn="just">
                        <a:lnSpc>
                          <a:spcPts val="2100"/>
                        </a:lnSpc>
                        <a:defRPr/>
                      </a:pPr>
                      <a:r>
                        <a:rPr lang="en-US" sz="1500">
                          <a:solidFill>
                            <a:srgbClr val="000000"/>
                          </a:solidFill>
                          <a:latin typeface="Open Sans Bold"/>
                          <a:ea typeface="Open Sans Bold"/>
                          <a:cs typeface="Open Sans Bold"/>
                          <a:sym typeface="Open Sans Bold"/>
                        </a:rPr>
                        <a:t>AWS S3 (Simple Storage Service): </a:t>
                      </a:r>
                      <a:r>
                        <a:rPr lang="en-US" sz="1500">
                          <a:solidFill>
                            <a:srgbClr val="000000"/>
                          </a:solidFill>
                          <a:latin typeface="Open Sans"/>
                          <a:ea typeface="Open Sans"/>
                          <a:cs typeface="Open Sans"/>
                          <a:sym typeface="Open Sans"/>
                        </a:rPr>
                        <a:t>scalable, secure object storage service for storing and retrieving data globally.</a:t>
                      </a:r>
                      <a:endParaRPr lang="en-US" sz="1100"/>
                    </a:p>
                  </a:txBody>
                  <a:tcPr marL="57150" marR="57150" marT="57150" marB="571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04157">
                <a:tc>
                  <a:txBody>
                    <a:bodyPr anchor="t" rtlCol="false"/>
                    <a:lstStyle/>
                    <a:p>
                      <a:pPr algn="just">
                        <a:lnSpc>
                          <a:spcPts val="2100"/>
                        </a:lnSpc>
                        <a:defRPr/>
                      </a:pPr>
                      <a:r>
                        <a:rPr lang="en-US" sz="1500">
                          <a:solidFill>
                            <a:srgbClr val="000000"/>
                          </a:solidFill>
                          <a:latin typeface="Open Sans Bold"/>
                          <a:ea typeface="Open Sans Bold"/>
                          <a:cs typeface="Open Sans Bold"/>
                          <a:sym typeface="Open Sans Bold"/>
                        </a:rPr>
                        <a:t>AWS Glue: </a:t>
                      </a:r>
                      <a:r>
                        <a:rPr lang="en-US" sz="1500">
                          <a:solidFill>
                            <a:srgbClr val="000000"/>
                          </a:solidFill>
                          <a:latin typeface="Open Sans"/>
                          <a:ea typeface="Open Sans"/>
                          <a:cs typeface="Open Sans"/>
                          <a:sym typeface="Open Sans"/>
                        </a:rPr>
                        <a:t>Managed ETL service for data preparation and loading, supporting diverse sources with scalable processing.</a:t>
                      </a:r>
                      <a:endParaRPr lang="en-US" sz="1100"/>
                    </a:p>
                  </a:txBody>
                  <a:tcPr marL="57150" marR="57150" marT="57150" marB="571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04157">
                <a:tc>
                  <a:txBody>
                    <a:bodyPr anchor="t" rtlCol="false"/>
                    <a:lstStyle/>
                    <a:p>
                      <a:pPr algn="just">
                        <a:lnSpc>
                          <a:spcPts val="2100"/>
                        </a:lnSpc>
                        <a:defRPr/>
                      </a:pPr>
                      <a:r>
                        <a:rPr lang="en-US" sz="1500">
                          <a:solidFill>
                            <a:srgbClr val="000000"/>
                          </a:solidFill>
                          <a:latin typeface="Open Sans Bold"/>
                          <a:ea typeface="Open Sans Bold"/>
                          <a:cs typeface="Open Sans Bold"/>
                          <a:sym typeface="Open Sans Bold"/>
                        </a:rPr>
                        <a:t>Amazon QuickSight: </a:t>
                      </a:r>
                      <a:r>
                        <a:rPr lang="en-US" sz="1500">
                          <a:solidFill>
                            <a:srgbClr val="000000"/>
                          </a:solidFill>
                          <a:latin typeface="Open Sans"/>
                          <a:ea typeface="Open Sans"/>
                          <a:cs typeface="Open Sans"/>
                          <a:sym typeface="Open Sans"/>
                        </a:rPr>
                        <a:t>Cloud-based BI service for creating visual insights from diverse data sources quickly and interactively.</a:t>
                      </a:r>
                      <a:endParaRPr lang="en-US" sz="1100"/>
                    </a:p>
                  </a:txBody>
                  <a:tcPr marL="57150" marR="57150" marT="57150" marB="571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Freeform 18" id="18"/>
          <p:cNvSpPr/>
          <p:nvPr/>
        </p:nvSpPr>
        <p:spPr>
          <a:xfrm flipH="false" flipV="false" rot="0">
            <a:off x="6622327" y="6111853"/>
            <a:ext cx="1228399" cy="1585785"/>
          </a:xfrm>
          <a:custGeom>
            <a:avLst/>
            <a:gdLst/>
            <a:ahLst/>
            <a:cxnLst/>
            <a:rect r="r" b="b" t="t" l="l"/>
            <a:pathLst>
              <a:path h="1585785" w="1228399">
                <a:moveTo>
                  <a:pt x="0" y="0"/>
                </a:moveTo>
                <a:lnTo>
                  <a:pt x="1228399" y="0"/>
                </a:lnTo>
                <a:lnTo>
                  <a:pt x="1228399" y="1585785"/>
                </a:lnTo>
                <a:lnTo>
                  <a:pt x="0" y="1585785"/>
                </a:lnTo>
                <a:lnTo>
                  <a:pt x="0" y="0"/>
                </a:lnTo>
                <a:close/>
              </a:path>
            </a:pathLst>
          </a:custGeom>
          <a:blipFill>
            <a:blip r:embed="rId11"/>
            <a:stretch>
              <a:fillRect l="-49417" t="0" r="-52008" b="0"/>
            </a:stretch>
          </a:blipFill>
        </p:spPr>
      </p:sp>
      <p:sp>
        <p:nvSpPr>
          <p:cNvPr name="Freeform 19" id="19"/>
          <p:cNvSpPr/>
          <p:nvPr/>
        </p:nvSpPr>
        <p:spPr>
          <a:xfrm flipH="false" flipV="false" rot="0">
            <a:off x="7928495" y="6272282"/>
            <a:ext cx="1441186" cy="1581269"/>
          </a:xfrm>
          <a:custGeom>
            <a:avLst/>
            <a:gdLst/>
            <a:ahLst/>
            <a:cxnLst/>
            <a:rect r="r" b="b" t="t" l="l"/>
            <a:pathLst>
              <a:path h="1581269" w="1441186">
                <a:moveTo>
                  <a:pt x="0" y="0"/>
                </a:moveTo>
                <a:lnTo>
                  <a:pt x="1441186" y="0"/>
                </a:lnTo>
                <a:lnTo>
                  <a:pt x="1441186" y="1581269"/>
                </a:lnTo>
                <a:lnTo>
                  <a:pt x="0" y="1581269"/>
                </a:lnTo>
                <a:lnTo>
                  <a:pt x="0" y="0"/>
                </a:lnTo>
                <a:close/>
              </a:path>
            </a:pathLst>
          </a:custGeom>
          <a:blipFill>
            <a:blip r:embed="rId12"/>
            <a:stretch>
              <a:fillRect l="-36017" t="0" r="-32946" b="0"/>
            </a:stretch>
          </a:blipFill>
        </p:spPr>
      </p:sp>
      <p:sp>
        <p:nvSpPr>
          <p:cNvPr name="Freeform 20" id="20"/>
          <p:cNvSpPr/>
          <p:nvPr/>
        </p:nvSpPr>
        <p:spPr>
          <a:xfrm flipH="false" flipV="false" rot="0">
            <a:off x="6866838" y="7900502"/>
            <a:ext cx="2308161" cy="586273"/>
          </a:xfrm>
          <a:custGeom>
            <a:avLst/>
            <a:gdLst/>
            <a:ahLst/>
            <a:cxnLst/>
            <a:rect r="r" b="b" t="t" l="l"/>
            <a:pathLst>
              <a:path h="586273" w="2308161">
                <a:moveTo>
                  <a:pt x="0" y="0"/>
                </a:moveTo>
                <a:lnTo>
                  <a:pt x="2308160" y="0"/>
                </a:lnTo>
                <a:lnTo>
                  <a:pt x="2308160" y="586273"/>
                </a:lnTo>
                <a:lnTo>
                  <a:pt x="0" y="586273"/>
                </a:lnTo>
                <a:lnTo>
                  <a:pt x="0" y="0"/>
                </a:lnTo>
                <a:close/>
              </a:path>
            </a:pathLst>
          </a:custGeom>
          <a:blipFill>
            <a:blip r:embed="rId13"/>
            <a:stretch>
              <a:fillRect l="0" t="0" r="0" b="0"/>
            </a:stretch>
          </a:blipFill>
        </p:spPr>
      </p:sp>
      <p:sp>
        <p:nvSpPr>
          <p:cNvPr name="TextBox 21" id="21"/>
          <p:cNvSpPr txBox="true"/>
          <p:nvPr/>
        </p:nvSpPr>
        <p:spPr>
          <a:xfrm rot="0">
            <a:off x="10243334" y="1586906"/>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01.</a:t>
            </a:r>
          </a:p>
        </p:txBody>
      </p:sp>
      <p:sp>
        <p:nvSpPr>
          <p:cNvPr name="TextBox 22" id="22"/>
          <p:cNvSpPr txBox="true"/>
          <p:nvPr/>
        </p:nvSpPr>
        <p:spPr>
          <a:xfrm rot="0">
            <a:off x="1028700" y="2702932"/>
            <a:ext cx="8569257" cy="3990975"/>
          </a:xfrm>
          <a:prstGeom prst="rect">
            <a:avLst/>
          </a:prstGeom>
        </p:spPr>
        <p:txBody>
          <a:bodyPr anchor="t" rtlCol="false" tIns="0" lIns="0" bIns="0" rIns="0">
            <a:spAutoFit/>
          </a:bodyPr>
          <a:lstStyle/>
          <a:p>
            <a:pPr algn="just" marL="431799" indent="-215899" lvl="1">
              <a:lnSpc>
                <a:spcPts val="2699"/>
              </a:lnSpc>
              <a:buFont typeface="Arial"/>
              <a:buChar char="•"/>
            </a:pPr>
            <a:r>
              <a:rPr lang="en-US" sz="1999" spc="119">
                <a:solidFill>
                  <a:srgbClr val="000000"/>
                </a:solidFill>
                <a:latin typeface="DM Sans"/>
                <a:ea typeface="DM Sans"/>
                <a:cs typeface="DM Sans"/>
                <a:sym typeface="DM Sans"/>
              </a:rPr>
              <a:t>The objectives include understanding what ETL jobs are, how they are created and the concepts revolving around them.</a:t>
            </a:r>
          </a:p>
          <a:p>
            <a:pPr algn="just" marL="431799" indent="-215899" lvl="1">
              <a:lnSpc>
                <a:spcPts val="2699"/>
              </a:lnSpc>
              <a:buFont typeface="Arial"/>
              <a:buChar char="•"/>
            </a:pPr>
            <a:r>
              <a:rPr lang="en-US" sz="1999" spc="119">
                <a:solidFill>
                  <a:srgbClr val="000000"/>
                </a:solidFill>
                <a:latin typeface="DM Sans"/>
                <a:ea typeface="DM Sans"/>
                <a:cs typeface="DM Sans"/>
                <a:sym typeface="DM Sans"/>
              </a:rPr>
              <a:t>Understading ETL:</a:t>
            </a:r>
          </a:p>
          <a:p>
            <a:pPr algn="just" marL="863598" indent="-287866" lvl="2">
              <a:lnSpc>
                <a:spcPts val="2699"/>
              </a:lnSpc>
              <a:buFont typeface="Arial"/>
              <a:buChar char="⚬"/>
            </a:pPr>
            <a:r>
              <a:rPr lang="en-US" sz="1999" spc="119">
                <a:solidFill>
                  <a:srgbClr val="000000"/>
                </a:solidFill>
                <a:latin typeface="DM Sans Bold"/>
                <a:ea typeface="DM Sans Bold"/>
                <a:cs typeface="DM Sans Bold"/>
                <a:sym typeface="DM Sans Bold"/>
              </a:rPr>
              <a:t>Extract - </a:t>
            </a:r>
            <a:r>
              <a:rPr lang="en-US" sz="1999" spc="119">
                <a:solidFill>
                  <a:srgbClr val="000000"/>
                </a:solidFill>
                <a:latin typeface="DM Sans"/>
                <a:ea typeface="DM Sans"/>
                <a:cs typeface="DM Sans"/>
                <a:sym typeface="DM Sans"/>
              </a:rPr>
              <a:t>Gathering data from databases, files, APIs, or streaming platforms.</a:t>
            </a:r>
          </a:p>
          <a:p>
            <a:pPr algn="just" marL="863598" indent="-287866" lvl="2">
              <a:lnSpc>
                <a:spcPts val="2699"/>
              </a:lnSpc>
              <a:buFont typeface="Arial"/>
              <a:buChar char="⚬"/>
            </a:pPr>
            <a:r>
              <a:rPr lang="en-US" sz="1999" spc="119">
                <a:solidFill>
                  <a:srgbClr val="000000"/>
                </a:solidFill>
                <a:latin typeface="DM Sans Bold"/>
                <a:ea typeface="DM Sans Bold"/>
                <a:cs typeface="DM Sans Bold"/>
                <a:sym typeface="DM Sans Bold"/>
              </a:rPr>
              <a:t>Transform - </a:t>
            </a:r>
            <a:r>
              <a:rPr lang="en-US" sz="1999" spc="119">
                <a:solidFill>
                  <a:srgbClr val="000000"/>
                </a:solidFill>
                <a:latin typeface="DM Sans"/>
                <a:ea typeface="DM Sans"/>
                <a:cs typeface="DM Sans"/>
                <a:sym typeface="DM Sans"/>
              </a:rPr>
              <a:t>Involves cleaning, structuring, and manipulating the data to fit the requirements.</a:t>
            </a:r>
          </a:p>
          <a:p>
            <a:pPr algn="just" marL="863598" indent="-287866" lvl="2">
              <a:lnSpc>
                <a:spcPts val="2699"/>
              </a:lnSpc>
              <a:buFont typeface="Arial"/>
              <a:buChar char="⚬"/>
            </a:pPr>
            <a:r>
              <a:rPr lang="en-US" sz="1999" spc="119">
                <a:solidFill>
                  <a:srgbClr val="000000"/>
                </a:solidFill>
                <a:latin typeface="DM Sans Bold"/>
                <a:ea typeface="DM Sans Bold"/>
                <a:cs typeface="DM Sans Bold"/>
                <a:sym typeface="DM Sans Bold"/>
              </a:rPr>
              <a:t>Load - </a:t>
            </a:r>
            <a:r>
              <a:rPr lang="en-US" sz="1999" spc="119">
                <a:solidFill>
                  <a:srgbClr val="000000"/>
                </a:solidFill>
                <a:latin typeface="DM Sans"/>
                <a:ea typeface="DM Sans"/>
                <a:cs typeface="DM Sans"/>
                <a:sym typeface="DM Sans"/>
              </a:rPr>
              <a:t>Processed data is stored in destinations like data warehouses, data lakes, or operational databases.</a:t>
            </a:r>
          </a:p>
          <a:p>
            <a:pPr algn="just" marL="431799" indent="-215899" lvl="1">
              <a:lnSpc>
                <a:spcPts val="2699"/>
              </a:lnSpc>
              <a:buFont typeface="Arial"/>
              <a:buChar char="•"/>
            </a:pPr>
            <a:r>
              <a:rPr lang="en-US" sz="1999" spc="119">
                <a:solidFill>
                  <a:srgbClr val="000000"/>
                </a:solidFill>
                <a:latin typeface="DM Sans"/>
                <a:ea typeface="DM Sans"/>
                <a:cs typeface="DM Sans"/>
                <a:sym typeface="DM Sans"/>
              </a:rPr>
              <a:t>Configure AWS Glue to integrate S3 buckets, databases, and streams securely for data ingestion.</a:t>
            </a:r>
          </a:p>
          <a:p>
            <a:pPr algn="just">
              <a:lnSpc>
                <a:spcPts val="2699"/>
              </a:lnSpc>
              <a:spcBef>
                <a:spcPct val="0"/>
              </a:spcBef>
            </a:pPr>
          </a:p>
        </p:txBody>
      </p:sp>
      <p:sp>
        <p:nvSpPr>
          <p:cNvPr name="TextBox 23" id="23"/>
          <p:cNvSpPr txBox="true"/>
          <p:nvPr/>
        </p:nvSpPr>
        <p:spPr>
          <a:xfrm rot="0">
            <a:off x="10243334" y="4624442"/>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02.</a:t>
            </a:r>
          </a:p>
        </p:txBody>
      </p:sp>
      <p:sp>
        <p:nvSpPr>
          <p:cNvPr name="TextBox 24" id="24"/>
          <p:cNvSpPr txBox="true"/>
          <p:nvPr/>
        </p:nvSpPr>
        <p:spPr>
          <a:xfrm rot="0">
            <a:off x="10243334" y="7523182"/>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03.</a:t>
            </a:r>
          </a:p>
        </p:txBody>
      </p:sp>
      <p:sp>
        <p:nvSpPr>
          <p:cNvPr name="TextBox 25" id="25"/>
          <p:cNvSpPr txBox="true"/>
          <p:nvPr/>
        </p:nvSpPr>
        <p:spPr>
          <a:xfrm rot="0">
            <a:off x="11939401" y="975409"/>
            <a:ext cx="4132127" cy="541020"/>
          </a:xfrm>
          <a:prstGeom prst="rect">
            <a:avLst/>
          </a:prstGeom>
        </p:spPr>
        <p:txBody>
          <a:bodyPr anchor="t" rtlCol="false" tIns="0" lIns="0" bIns="0" rIns="0">
            <a:spAutoFit/>
          </a:bodyPr>
          <a:lstStyle/>
          <a:p>
            <a:pPr algn="just">
              <a:lnSpc>
                <a:spcPts val="2430"/>
              </a:lnSpc>
            </a:pPr>
            <a:r>
              <a:rPr lang="en-US" sz="1800" spc="28">
                <a:solidFill>
                  <a:srgbClr val="000000"/>
                </a:solidFill>
                <a:latin typeface="DM Sans Bold"/>
                <a:ea typeface="DM Sans Bold"/>
                <a:cs typeface="DM Sans Bold"/>
                <a:sym typeface="DM Sans Bold"/>
              </a:rPr>
              <a:t>Creating Visual ETL using AWS Glue</a:t>
            </a:r>
          </a:p>
          <a:p>
            <a:pPr algn="just" marL="0" indent="0" lvl="0">
              <a:lnSpc>
                <a:spcPts val="1890"/>
              </a:lnSpc>
              <a:spcBef>
                <a:spcPct val="0"/>
              </a:spcBef>
            </a:pPr>
          </a:p>
        </p:txBody>
      </p:sp>
      <p:sp>
        <p:nvSpPr>
          <p:cNvPr name="TextBox 26" id="26"/>
          <p:cNvSpPr txBox="true"/>
          <p:nvPr/>
        </p:nvSpPr>
        <p:spPr>
          <a:xfrm rot="0">
            <a:off x="12218908" y="4424417"/>
            <a:ext cx="4424018" cy="230505"/>
          </a:xfrm>
          <a:prstGeom prst="rect">
            <a:avLst/>
          </a:prstGeom>
        </p:spPr>
        <p:txBody>
          <a:bodyPr anchor="t" rtlCol="false" tIns="0" lIns="0" bIns="0" rIns="0">
            <a:spAutoFit/>
          </a:bodyPr>
          <a:lstStyle/>
          <a:p>
            <a:pPr algn="just" marL="0" indent="0" lvl="0">
              <a:lnSpc>
                <a:spcPts val="1890"/>
              </a:lnSpc>
              <a:spcBef>
                <a:spcPct val="0"/>
              </a:spcBef>
            </a:pPr>
            <a:r>
              <a:rPr lang="en-US" sz="1400" spc="22" u="none">
                <a:solidFill>
                  <a:srgbClr val="000000"/>
                </a:solidFill>
                <a:latin typeface="DM Sans"/>
                <a:ea typeface="DM Sans"/>
                <a:cs typeface="DM Sans"/>
                <a:sym typeface="DM Sans"/>
              </a:rPr>
              <a:t>.</a:t>
            </a:r>
          </a:p>
        </p:txBody>
      </p:sp>
      <p:sp>
        <p:nvSpPr>
          <p:cNvPr name="TextBox 27" id="27"/>
          <p:cNvSpPr txBox="true"/>
          <p:nvPr/>
        </p:nvSpPr>
        <p:spPr>
          <a:xfrm rot="0">
            <a:off x="11939401" y="7447942"/>
            <a:ext cx="4572302" cy="1659255"/>
          </a:xfrm>
          <a:prstGeom prst="rect">
            <a:avLst/>
          </a:prstGeom>
        </p:spPr>
        <p:txBody>
          <a:bodyPr anchor="t" rtlCol="false" tIns="0" lIns="0" bIns="0" rIns="0">
            <a:spAutoFit/>
          </a:bodyPr>
          <a:lstStyle/>
          <a:p>
            <a:pPr algn="just" marL="0" indent="0" lvl="0">
              <a:lnSpc>
                <a:spcPts val="1890"/>
              </a:lnSpc>
              <a:spcBef>
                <a:spcPct val="0"/>
              </a:spcBef>
            </a:pPr>
            <a:r>
              <a:rPr lang="en-US" sz="1400" spc="22" u="none">
                <a:solidFill>
                  <a:srgbClr val="000000"/>
                </a:solidFill>
                <a:latin typeface="DM Sans"/>
                <a:ea typeface="DM Sans"/>
                <a:cs typeface="DM Sans"/>
                <a:sym typeface="DM Sans"/>
              </a:rPr>
              <a:t>QuickSight simplifies data visualization with intuitive dashboards and diverse chart options. It connects seamlessly to various data sources, enabling users to create insightful visual representations like charts and graphs. QuickSight's user-friendly interface supports interactive exploration and sharing of data-driven insights for informed decision-making.</a:t>
            </a:r>
          </a:p>
        </p:txBody>
      </p:sp>
      <p:sp>
        <p:nvSpPr>
          <p:cNvPr name="TextBox 28" id="28"/>
          <p:cNvSpPr txBox="true"/>
          <p:nvPr/>
        </p:nvSpPr>
        <p:spPr>
          <a:xfrm rot="0">
            <a:off x="11939401" y="1294491"/>
            <a:ext cx="4572302" cy="1974537"/>
          </a:xfrm>
          <a:prstGeom prst="rect">
            <a:avLst/>
          </a:prstGeom>
        </p:spPr>
        <p:txBody>
          <a:bodyPr anchor="t" rtlCol="false" tIns="0" lIns="0" bIns="0" rIns="0">
            <a:spAutoFit/>
          </a:bodyPr>
          <a:lstStyle/>
          <a:p>
            <a:pPr algn="just">
              <a:lnSpc>
                <a:spcPts val="1969"/>
              </a:lnSpc>
            </a:pPr>
            <a:r>
              <a:rPr lang="en-US" sz="1407">
                <a:solidFill>
                  <a:srgbClr val="000000"/>
                </a:solidFill>
                <a:latin typeface="Canva Sans"/>
                <a:ea typeface="Canva Sans"/>
                <a:cs typeface="Canva Sans"/>
                <a:sym typeface="Canva Sans"/>
              </a:rPr>
              <a:t>Visual ETL in AWS provides a user-friendly, drag-and-drop interface to design, manage, and monitor ETL workflows. Accessible through AWS Glue Studio, it simplifies building data pipelines. This visual approach allows data engineers, analysts, and other users to create ETL jobs by visually configuring data sources, transformations, and destinations.</a:t>
            </a:r>
          </a:p>
          <a:p>
            <a:pPr algn="just">
              <a:lnSpc>
                <a:spcPts val="1969"/>
              </a:lnSpc>
            </a:pPr>
          </a:p>
        </p:txBody>
      </p:sp>
      <p:sp>
        <p:nvSpPr>
          <p:cNvPr name="TextBox 29" id="29"/>
          <p:cNvSpPr txBox="true"/>
          <p:nvPr/>
        </p:nvSpPr>
        <p:spPr>
          <a:xfrm rot="0">
            <a:off x="11939401" y="4008175"/>
            <a:ext cx="4371705" cy="541020"/>
          </a:xfrm>
          <a:prstGeom prst="rect">
            <a:avLst/>
          </a:prstGeom>
        </p:spPr>
        <p:txBody>
          <a:bodyPr anchor="t" rtlCol="false" tIns="0" lIns="0" bIns="0" rIns="0">
            <a:spAutoFit/>
          </a:bodyPr>
          <a:lstStyle/>
          <a:p>
            <a:pPr algn="just">
              <a:lnSpc>
                <a:spcPts val="2430"/>
              </a:lnSpc>
            </a:pPr>
            <a:r>
              <a:rPr lang="en-US" sz="1800" spc="28">
                <a:solidFill>
                  <a:srgbClr val="000000"/>
                </a:solidFill>
                <a:latin typeface="DM Sans Bold"/>
                <a:ea typeface="DM Sans Bold"/>
                <a:cs typeface="DM Sans Bold"/>
                <a:sym typeface="DM Sans Bold"/>
              </a:rPr>
              <a:t>Creating ETL job using Glue Notebook</a:t>
            </a:r>
          </a:p>
          <a:p>
            <a:pPr algn="just" marL="0" indent="0" lvl="0">
              <a:lnSpc>
                <a:spcPts val="1890"/>
              </a:lnSpc>
              <a:spcBef>
                <a:spcPct val="0"/>
              </a:spcBef>
            </a:pPr>
          </a:p>
        </p:txBody>
      </p:sp>
      <p:sp>
        <p:nvSpPr>
          <p:cNvPr name="TextBox 30" id="30"/>
          <p:cNvSpPr txBox="true"/>
          <p:nvPr/>
        </p:nvSpPr>
        <p:spPr>
          <a:xfrm rot="0">
            <a:off x="11939401" y="4385288"/>
            <a:ext cx="4572302" cy="1726565"/>
          </a:xfrm>
          <a:prstGeom prst="rect">
            <a:avLst/>
          </a:prstGeom>
        </p:spPr>
        <p:txBody>
          <a:bodyPr anchor="t" rtlCol="false" tIns="0" lIns="0" bIns="0" rIns="0">
            <a:spAutoFit/>
          </a:bodyPr>
          <a:lstStyle/>
          <a:p>
            <a:pPr algn="just">
              <a:lnSpc>
                <a:spcPts val="1960"/>
              </a:lnSpc>
            </a:pPr>
            <a:r>
              <a:rPr lang="en-US" sz="1400">
                <a:solidFill>
                  <a:srgbClr val="000000"/>
                </a:solidFill>
                <a:latin typeface="Canva Sans"/>
                <a:ea typeface="Canva Sans"/>
                <a:cs typeface="Canva Sans"/>
                <a:sym typeface="Canva Sans"/>
              </a:rPr>
              <a:t>Creating ETL job with Glue Notebook involves using PySpark, connecting to data sources, and using PySpark's DataFrame API for transformations like filtering and joining. The transformed data is then written to the destination. Glue Notebook provides an interactive environment for testing and refining ETL code, enhancing debugging and development.</a:t>
            </a:r>
          </a:p>
        </p:txBody>
      </p:sp>
      <p:sp>
        <p:nvSpPr>
          <p:cNvPr name="TextBox 31" id="31"/>
          <p:cNvSpPr txBox="true"/>
          <p:nvPr/>
        </p:nvSpPr>
        <p:spPr>
          <a:xfrm rot="0">
            <a:off x="11939401" y="7043122"/>
            <a:ext cx="4371705" cy="299085"/>
          </a:xfrm>
          <a:prstGeom prst="rect">
            <a:avLst/>
          </a:prstGeom>
        </p:spPr>
        <p:txBody>
          <a:bodyPr anchor="t" rtlCol="false" tIns="0" lIns="0" bIns="0" rIns="0">
            <a:spAutoFit/>
          </a:bodyPr>
          <a:lstStyle/>
          <a:p>
            <a:pPr algn="just" marL="0" indent="0" lvl="0">
              <a:lnSpc>
                <a:spcPts val="2430"/>
              </a:lnSpc>
              <a:spcBef>
                <a:spcPct val="0"/>
              </a:spcBef>
            </a:pPr>
            <a:r>
              <a:rPr lang="en-US" sz="1800" spc="28">
                <a:solidFill>
                  <a:srgbClr val="000000"/>
                </a:solidFill>
                <a:latin typeface="DM Sans Bold"/>
                <a:ea typeface="DM Sans Bold"/>
                <a:cs typeface="DM Sans Bold"/>
                <a:sym typeface="DM Sans Bold"/>
              </a:rPr>
              <a:t>Data Visulisation using QuickSight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5395238" y="-2201483"/>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2116022" y="58238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6066936" y="1527170"/>
            <a:ext cx="11811932" cy="4662596"/>
          </a:xfrm>
          <a:custGeom>
            <a:avLst/>
            <a:gdLst/>
            <a:ahLst/>
            <a:cxnLst/>
            <a:rect r="r" b="b" t="t" l="l"/>
            <a:pathLst>
              <a:path h="4662596" w="11811932">
                <a:moveTo>
                  <a:pt x="0" y="0"/>
                </a:moveTo>
                <a:lnTo>
                  <a:pt x="11811932" y="0"/>
                </a:lnTo>
                <a:lnTo>
                  <a:pt x="11811932" y="4662596"/>
                </a:lnTo>
                <a:lnTo>
                  <a:pt x="0" y="4662596"/>
                </a:lnTo>
                <a:lnTo>
                  <a:pt x="0" y="0"/>
                </a:lnTo>
                <a:close/>
              </a:path>
            </a:pathLst>
          </a:custGeom>
          <a:blipFill>
            <a:blip r:embed="rId13"/>
            <a:stretch>
              <a:fillRect l="0" t="0" r="-1973" b="-3333"/>
            </a:stretch>
          </a:blipFill>
        </p:spPr>
      </p:sp>
      <p:sp>
        <p:nvSpPr>
          <p:cNvPr name="TextBox 9" id="9"/>
          <p:cNvSpPr txBox="true"/>
          <p:nvPr/>
        </p:nvSpPr>
        <p:spPr>
          <a:xfrm rot="0">
            <a:off x="646170" y="676137"/>
            <a:ext cx="17008476" cy="1863990"/>
          </a:xfrm>
          <a:prstGeom prst="rect">
            <a:avLst/>
          </a:prstGeom>
        </p:spPr>
        <p:txBody>
          <a:bodyPr anchor="t" rtlCol="false" tIns="0" lIns="0" bIns="0" rIns="0">
            <a:spAutoFit/>
          </a:bodyPr>
          <a:lstStyle/>
          <a:p>
            <a:pPr algn="l">
              <a:lnSpc>
                <a:spcPts val="7178"/>
              </a:lnSpc>
            </a:pPr>
            <a:r>
              <a:rPr lang="en-US" sz="7400">
                <a:solidFill>
                  <a:srgbClr val="000000"/>
                </a:solidFill>
                <a:latin typeface="DM Sans Bold"/>
                <a:ea typeface="DM Sans Bold"/>
                <a:cs typeface="DM Sans Bold"/>
                <a:sym typeface="DM Sans Bold"/>
              </a:rPr>
              <a:t>Understanding Medillion Architecture</a:t>
            </a:r>
          </a:p>
        </p:txBody>
      </p:sp>
      <p:sp>
        <p:nvSpPr>
          <p:cNvPr name="TextBox 10" id="10"/>
          <p:cNvSpPr txBox="true"/>
          <p:nvPr/>
        </p:nvSpPr>
        <p:spPr>
          <a:xfrm rot="0">
            <a:off x="238690" y="2600152"/>
            <a:ext cx="5606922" cy="3323590"/>
          </a:xfrm>
          <a:prstGeom prst="rect">
            <a:avLst/>
          </a:prstGeom>
        </p:spPr>
        <p:txBody>
          <a:bodyPr anchor="t" rtlCol="false" tIns="0" lIns="0" bIns="0" rIns="0">
            <a:spAutoFit/>
          </a:bodyPr>
          <a:lstStyle/>
          <a:p>
            <a:pPr algn="just" marL="410208" indent="-205104" lvl="1">
              <a:lnSpc>
                <a:spcPts val="2659"/>
              </a:lnSpc>
              <a:buFont typeface="Arial"/>
              <a:buChar char="•"/>
            </a:pPr>
            <a:r>
              <a:rPr lang="en-US" sz="1899">
                <a:solidFill>
                  <a:srgbClr val="000000"/>
                </a:solidFill>
                <a:latin typeface="Canva Sans"/>
                <a:ea typeface="Canva Sans"/>
                <a:cs typeface="Canva Sans"/>
                <a:sym typeface="Canva Sans"/>
              </a:rPr>
              <a:t>Medallion architecture organizes data in a lakehouse, aiming to enhance data structure and quality across Bronze, Silver, and Gold layer tables. </a:t>
            </a:r>
          </a:p>
          <a:p>
            <a:pPr algn="just" marL="410208" indent="-205104" lvl="1">
              <a:lnSpc>
                <a:spcPts val="2659"/>
              </a:lnSpc>
              <a:buFont typeface="Arial"/>
              <a:buChar char="•"/>
            </a:pPr>
            <a:r>
              <a:rPr lang="en-US" sz="1899">
                <a:solidFill>
                  <a:srgbClr val="000000"/>
                </a:solidFill>
                <a:latin typeface="Canva Sans"/>
                <a:ea typeface="Canva Sans"/>
                <a:cs typeface="Canva Sans"/>
                <a:sym typeface="Canva Sans"/>
              </a:rPr>
              <a:t>This approach, also known as a "multi-hop" architecture, facilitates incremental data improvement through each layer.</a:t>
            </a:r>
          </a:p>
          <a:p>
            <a:pPr algn="just" marL="410208" indent="-205104" lvl="1">
              <a:lnSpc>
                <a:spcPts val="2659"/>
              </a:lnSpc>
              <a:buFont typeface="Arial"/>
              <a:buChar char="•"/>
            </a:pPr>
            <a:r>
              <a:rPr lang="en-US" sz="1899">
                <a:solidFill>
                  <a:srgbClr val="000000"/>
                </a:solidFill>
                <a:latin typeface="Canva Sans"/>
                <a:ea typeface="Canva Sans"/>
                <a:cs typeface="Canva Sans"/>
                <a:sym typeface="Canva Sans"/>
              </a:rPr>
              <a:t>The data warehouse is organized into tiers, with each tier serving a specific purpose in the data processing journey.</a:t>
            </a:r>
          </a:p>
        </p:txBody>
      </p:sp>
      <p:sp>
        <p:nvSpPr>
          <p:cNvPr name="TextBox 11" id="11"/>
          <p:cNvSpPr txBox="true"/>
          <p:nvPr/>
        </p:nvSpPr>
        <p:spPr>
          <a:xfrm rot="0">
            <a:off x="238690" y="6268085"/>
            <a:ext cx="16773823" cy="2990215"/>
          </a:xfrm>
          <a:prstGeom prst="rect">
            <a:avLst/>
          </a:prstGeom>
        </p:spPr>
        <p:txBody>
          <a:bodyPr anchor="t" rtlCol="false" tIns="0" lIns="0" bIns="0" rIns="0">
            <a:spAutoFit/>
          </a:bodyPr>
          <a:lstStyle/>
          <a:p>
            <a:pPr algn="just" marL="820419" indent="-273473" lvl="2">
              <a:lnSpc>
                <a:spcPts val="2659"/>
              </a:lnSpc>
              <a:buFont typeface="Arial"/>
              <a:buChar char="⚬"/>
            </a:pPr>
            <a:r>
              <a:rPr lang="en-US" sz="1899">
                <a:solidFill>
                  <a:srgbClr val="000000"/>
                </a:solidFill>
                <a:latin typeface="Canva Sans"/>
                <a:ea typeface="Canva Sans"/>
                <a:cs typeface="Canva Sans"/>
                <a:sym typeface="Canva Sans"/>
              </a:rPr>
              <a:t> </a:t>
            </a:r>
            <a:r>
              <a:rPr lang="en-US" sz="1899">
                <a:solidFill>
                  <a:srgbClr val="000000"/>
                </a:solidFill>
                <a:latin typeface="Canva Sans Bold"/>
                <a:ea typeface="Canva Sans Bold"/>
                <a:cs typeface="Canva Sans Bold"/>
                <a:sym typeface="Canva Sans Bold"/>
              </a:rPr>
              <a:t>Raw data: </a:t>
            </a:r>
            <a:r>
              <a:rPr lang="en-US" sz="1899">
                <a:solidFill>
                  <a:srgbClr val="000000"/>
                </a:solidFill>
                <a:latin typeface="Canva Sans"/>
                <a:ea typeface="Canva Sans"/>
                <a:cs typeface="Canva Sans"/>
                <a:sym typeface="Canva Sans"/>
              </a:rPr>
              <a:t>This is the unprocessed data, sourced from various origins, enter in structured, semi-structured, or unstructured forms. It is initially in the "landing zone" without  a schema.</a:t>
            </a:r>
          </a:p>
          <a:p>
            <a:pPr algn="just" marL="820419" indent="-273473" lvl="2">
              <a:lnSpc>
                <a:spcPts val="2659"/>
              </a:lnSpc>
              <a:buFont typeface="Arial"/>
              <a:buChar char="⚬"/>
            </a:pPr>
            <a:r>
              <a:rPr lang="en-US" sz="1899">
                <a:solidFill>
                  <a:srgbClr val="000000"/>
                </a:solidFill>
                <a:latin typeface="Canva Sans"/>
                <a:ea typeface="Canva Sans"/>
                <a:cs typeface="Canva Sans"/>
                <a:sym typeface="Canva Sans"/>
              </a:rPr>
              <a:t> </a:t>
            </a:r>
            <a:r>
              <a:rPr lang="en-US" sz="1899">
                <a:solidFill>
                  <a:srgbClr val="000000"/>
                </a:solidFill>
                <a:latin typeface="Canva Sans Bold"/>
                <a:ea typeface="Canva Sans Bold"/>
                <a:cs typeface="Canva Sans Bold"/>
                <a:sym typeface="Canva Sans Bold"/>
              </a:rPr>
              <a:t>Bronze tier:  </a:t>
            </a:r>
            <a:r>
              <a:rPr lang="en-US" sz="1899">
                <a:solidFill>
                  <a:srgbClr val="000000"/>
                </a:solidFill>
                <a:latin typeface="Canva Sans"/>
                <a:ea typeface="Canva Sans"/>
                <a:cs typeface="Canva Sans"/>
                <a:sym typeface="Canva Sans"/>
              </a:rPr>
              <a:t>Raw data is processed to filter, cleanse, and standardize it. Tasks include removing duplicates, correcting errors, and applying a schema for data structure rules</a:t>
            </a:r>
            <a:r>
              <a:rPr lang="en-US" sz="1899">
                <a:solidFill>
                  <a:srgbClr val="000000"/>
                </a:solidFill>
                <a:latin typeface="Canva Sans"/>
                <a:ea typeface="Canva Sans"/>
                <a:cs typeface="Canva Sans"/>
                <a:sym typeface="Canva Sans"/>
              </a:rPr>
              <a:t>.</a:t>
            </a:r>
          </a:p>
          <a:p>
            <a:pPr algn="just" marL="820419" indent="-273473" lvl="2">
              <a:lnSpc>
                <a:spcPts val="2659"/>
              </a:lnSpc>
              <a:buFont typeface="Arial"/>
              <a:buChar char="⚬"/>
            </a:pPr>
            <a:r>
              <a:rPr lang="en-US" sz="1899">
                <a:solidFill>
                  <a:srgbClr val="000000"/>
                </a:solidFill>
                <a:latin typeface="Canva Sans"/>
                <a:ea typeface="Canva Sans"/>
                <a:cs typeface="Canva Sans"/>
                <a:sym typeface="Canva Sans"/>
              </a:rPr>
              <a:t> </a:t>
            </a:r>
            <a:r>
              <a:rPr lang="en-US" sz="1899">
                <a:solidFill>
                  <a:srgbClr val="000000"/>
                </a:solidFill>
                <a:latin typeface="Canva Sans Bold"/>
                <a:ea typeface="Canva Sans Bold"/>
                <a:cs typeface="Canva Sans Bold"/>
                <a:sym typeface="Canva Sans Bold"/>
              </a:rPr>
              <a:t>Silver tier: </a:t>
            </a:r>
            <a:r>
              <a:rPr lang="en-US" sz="1899">
                <a:solidFill>
                  <a:srgbClr val="000000"/>
                </a:solidFill>
                <a:latin typeface="Canva Sans"/>
                <a:ea typeface="Canva Sans"/>
                <a:cs typeface="Canva Sans"/>
                <a:sym typeface="Canva Sans"/>
              </a:rPr>
              <a:t>T</a:t>
            </a:r>
            <a:r>
              <a:rPr lang="en-US" sz="1899">
                <a:solidFill>
                  <a:srgbClr val="000000"/>
                </a:solidFill>
                <a:latin typeface="Canva Sans"/>
                <a:ea typeface="Canva Sans"/>
                <a:cs typeface="Canva Sans"/>
                <a:sym typeface="Canva Sans"/>
              </a:rPr>
              <a:t>he data is further refined and integrated with data from other sources. Business rules can be applied in the silver tier to transform the data into a format that is more useful for analysis.</a:t>
            </a:r>
          </a:p>
          <a:p>
            <a:pPr algn="just" marL="820419" indent="-273473" lvl="2">
              <a:lnSpc>
                <a:spcPts val="2659"/>
              </a:lnSpc>
              <a:buFont typeface="Arial"/>
              <a:buChar char="⚬"/>
            </a:pPr>
            <a:r>
              <a:rPr lang="en-US" sz="1899">
                <a:solidFill>
                  <a:srgbClr val="000000"/>
                </a:solidFill>
                <a:latin typeface="Canva Sans"/>
                <a:ea typeface="Canva Sans"/>
                <a:cs typeface="Canva Sans"/>
                <a:sym typeface="Canva Sans"/>
              </a:rPr>
              <a:t> </a:t>
            </a:r>
            <a:r>
              <a:rPr lang="en-US" sz="1899">
                <a:solidFill>
                  <a:srgbClr val="000000"/>
                </a:solidFill>
                <a:latin typeface="Canva Sans Bold"/>
                <a:ea typeface="Canva Sans Bold"/>
                <a:cs typeface="Canva Sans Bold"/>
                <a:sym typeface="Canva Sans Bold"/>
              </a:rPr>
              <a:t>Gold tier:</a:t>
            </a:r>
            <a:r>
              <a:rPr lang="en-US" sz="1899">
                <a:solidFill>
                  <a:srgbClr val="000000"/>
                </a:solidFill>
                <a:latin typeface="Canva Sans"/>
                <a:ea typeface="Canva Sans"/>
                <a:cs typeface="Canva Sans"/>
                <a:sym typeface="Canva Sans"/>
              </a:rPr>
              <a:t> </a:t>
            </a:r>
            <a:r>
              <a:rPr lang="en-US" sz="1899">
                <a:solidFill>
                  <a:srgbClr val="000000"/>
                </a:solidFill>
                <a:latin typeface="Canva Sans"/>
                <a:ea typeface="Canva Sans"/>
                <a:cs typeface="Canva Sans"/>
                <a:sym typeface="Canva Sans"/>
              </a:rPr>
              <a:t>Final layer of processing in the data warehouse. It contains the most aggregated and summarized data, which is ready for use by BI and analytics tools. The data in the gold tier is typically refreshed on a periodic basis.</a:t>
            </a:r>
          </a:p>
          <a:p>
            <a:pPr algn="ctr">
              <a:lnSpc>
                <a:spcPts val="265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6525712" y="3414314"/>
            <a:ext cx="4208573" cy="4247184"/>
          </a:xfrm>
          <a:custGeom>
            <a:avLst/>
            <a:gdLst/>
            <a:ahLst/>
            <a:cxnLst/>
            <a:rect r="r" b="b" t="t" l="l"/>
            <a:pathLst>
              <a:path h="4247184" w="4208573">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1361744" y="6256413"/>
            <a:ext cx="6601706" cy="2810170"/>
          </a:xfrm>
          <a:custGeom>
            <a:avLst/>
            <a:gdLst/>
            <a:ahLst/>
            <a:cxnLst/>
            <a:rect r="r" b="b" t="t" l="l"/>
            <a:pathLst>
              <a:path h="2810170" w="6601706">
                <a:moveTo>
                  <a:pt x="0" y="0"/>
                </a:moveTo>
                <a:lnTo>
                  <a:pt x="6601707" y="0"/>
                </a:lnTo>
                <a:lnTo>
                  <a:pt x="6601707" y="2810170"/>
                </a:lnTo>
                <a:lnTo>
                  <a:pt x="0" y="2810170"/>
                </a:lnTo>
                <a:lnTo>
                  <a:pt x="0" y="0"/>
                </a:lnTo>
                <a:close/>
              </a:path>
            </a:pathLst>
          </a:custGeom>
          <a:blipFill>
            <a:blip r:embed="rId5"/>
            <a:stretch>
              <a:fillRect l="0" t="0" r="-5731" b="0"/>
            </a:stretch>
          </a:blipFill>
        </p:spPr>
      </p:sp>
      <p:sp>
        <p:nvSpPr>
          <p:cNvPr name="Freeform 5" id="5"/>
          <p:cNvSpPr/>
          <p:nvPr/>
        </p:nvSpPr>
        <p:spPr>
          <a:xfrm flipH="false" flipV="false" rot="0">
            <a:off x="8976527" y="1680425"/>
            <a:ext cx="944937" cy="564402"/>
          </a:xfrm>
          <a:custGeom>
            <a:avLst/>
            <a:gdLst/>
            <a:ahLst/>
            <a:cxnLst/>
            <a:rect r="r" b="b" t="t" l="l"/>
            <a:pathLst>
              <a:path h="564402" w="944937">
                <a:moveTo>
                  <a:pt x="0" y="0"/>
                </a:moveTo>
                <a:lnTo>
                  <a:pt x="944937" y="0"/>
                </a:lnTo>
                <a:lnTo>
                  <a:pt x="944937" y="564402"/>
                </a:lnTo>
                <a:lnTo>
                  <a:pt x="0" y="564402"/>
                </a:lnTo>
                <a:lnTo>
                  <a:pt x="0" y="0"/>
                </a:lnTo>
                <a:close/>
              </a:path>
            </a:pathLst>
          </a:custGeom>
          <a:blipFill>
            <a:blip r:embed="rId6"/>
            <a:stretch>
              <a:fillRect l="0" t="-38012" r="0" b="-29409"/>
            </a:stretch>
          </a:blipFill>
        </p:spPr>
      </p:sp>
      <p:sp>
        <p:nvSpPr>
          <p:cNvPr name="Freeform 6" id="6"/>
          <p:cNvSpPr/>
          <p:nvPr/>
        </p:nvSpPr>
        <p:spPr>
          <a:xfrm flipH="false" flipV="false" rot="0">
            <a:off x="10903709" y="432085"/>
            <a:ext cx="6828059" cy="1469842"/>
          </a:xfrm>
          <a:custGeom>
            <a:avLst/>
            <a:gdLst/>
            <a:ahLst/>
            <a:cxnLst/>
            <a:rect r="r" b="b" t="t" l="l"/>
            <a:pathLst>
              <a:path h="1469842" w="6828059">
                <a:moveTo>
                  <a:pt x="0" y="0"/>
                </a:moveTo>
                <a:lnTo>
                  <a:pt x="6828060" y="0"/>
                </a:lnTo>
                <a:lnTo>
                  <a:pt x="6828060" y="1469842"/>
                </a:lnTo>
                <a:lnTo>
                  <a:pt x="0" y="1469842"/>
                </a:lnTo>
                <a:lnTo>
                  <a:pt x="0" y="0"/>
                </a:lnTo>
                <a:close/>
              </a:path>
            </a:pathLst>
          </a:custGeom>
          <a:blipFill>
            <a:blip r:embed="rId7"/>
            <a:stretch>
              <a:fillRect l="-27693" t="-19490" r="0" b="-38447"/>
            </a:stretch>
          </a:blipFill>
        </p:spPr>
      </p:sp>
      <p:sp>
        <p:nvSpPr>
          <p:cNvPr name="Freeform 7" id="7"/>
          <p:cNvSpPr/>
          <p:nvPr/>
        </p:nvSpPr>
        <p:spPr>
          <a:xfrm flipH="false" flipV="false" rot="0">
            <a:off x="5119307" y="3605957"/>
            <a:ext cx="12612461" cy="704191"/>
          </a:xfrm>
          <a:custGeom>
            <a:avLst/>
            <a:gdLst/>
            <a:ahLst/>
            <a:cxnLst/>
            <a:rect r="r" b="b" t="t" l="l"/>
            <a:pathLst>
              <a:path h="704191" w="12612461">
                <a:moveTo>
                  <a:pt x="0" y="0"/>
                </a:moveTo>
                <a:lnTo>
                  <a:pt x="12612462" y="0"/>
                </a:lnTo>
                <a:lnTo>
                  <a:pt x="12612462" y="704191"/>
                </a:lnTo>
                <a:lnTo>
                  <a:pt x="0" y="704191"/>
                </a:lnTo>
                <a:lnTo>
                  <a:pt x="0" y="0"/>
                </a:lnTo>
                <a:close/>
              </a:path>
            </a:pathLst>
          </a:custGeom>
          <a:blipFill>
            <a:blip r:embed="rId8"/>
            <a:stretch>
              <a:fillRect l="0" t="-17534" r="0" b="0"/>
            </a:stretch>
          </a:blipFill>
        </p:spPr>
      </p:sp>
      <p:sp>
        <p:nvSpPr>
          <p:cNvPr name="Freeform 8" id="8"/>
          <p:cNvSpPr/>
          <p:nvPr/>
        </p:nvSpPr>
        <p:spPr>
          <a:xfrm flipH="false" flipV="false" rot="0">
            <a:off x="11896363" y="4712885"/>
            <a:ext cx="3867690" cy="502946"/>
          </a:xfrm>
          <a:custGeom>
            <a:avLst/>
            <a:gdLst/>
            <a:ahLst/>
            <a:cxnLst/>
            <a:rect r="r" b="b" t="t" l="l"/>
            <a:pathLst>
              <a:path h="502946" w="3867690">
                <a:moveTo>
                  <a:pt x="0" y="0"/>
                </a:moveTo>
                <a:lnTo>
                  <a:pt x="3867691" y="0"/>
                </a:lnTo>
                <a:lnTo>
                  <a:pt x="3867691" y="502946"/>
                </a:lnTo>
                <a:lnTo>
                  <a:pt x="0" y="502946"/>
                </a:lnTo>
                <a:lnTo>
                  <a:pt x="0" y="0"/>
                </a:lnTo>
                <a:close/>
              </a:path>
            </a:pathLst>
          </a:custGeom>
          <a:blipFill>
            <a:blip r:embed="rId9"/>
            <a:stretch>
              <a:fillRect l="0" t="-12718" r="-2282" b="-13131"/>
            </a:stretch>
          </a:blipFill>
        </p:spPr>
      </p:sp>
      <p:sp>
        <p:nvSpPr>
          <p:cNvPr name="Freeform 9" id="9"/>
          <p:cNvSpPr/>
          <p:nvPr/>
        </p:nvSpPr>
        <p:spPr>
          <a:xfrm flipH="false" flipV="false" rot="0">
            <a:off x="482775" y="5404351"/>
            <a:ext cx="6670630" cy="438390"/>
          </a:xfrm>
          <a:custGeom>
            <a:avLst/>
            <a:gdLst/>
            <a:ahLst/>
            <a:cxnLst/>
            <a:rect r="r" b="b" t="t" l="l"/>
            <a:pathLst>
              <a:path h="438390" w="6670630">
                <a:moveTo>
                  <a:pt x="0" y="0"/>
                </a:moveTo>
                <a:lnTo>
                  <a:pt x="6670630" y="0"/>
                </a:lnTo>
                <a:lnTo>
                  <a:pt x="6670630" y="438389"/>
                </a:lnTo>
                <a:lnTo>
                  <a:pt x="0" y="438389"/>
                </a:lnTo>
                <a:lnTo>
                  <a:pt x="0" y="0"/>
                </a:lnTo>
                <a:close/>
              </a:path>
            </a:pathLst>
          </a:custGeom>
          <a:blipFill>
            <a:blip r:embed="rId10"/>
            <a:stretch>
              <a:fillRect l="0" t="0" r="0" b="0"/>
            </a:stretch>
          </a:blipFill>
        </p:spPr>
      </p:sp>
      <p:sp>
        <p:nvSpPr>
          <p:cNvPr name="Freeform 10" id="10"/>
          <p:cNvSpPr/>
          <p:nvPr/>
        </p:nvSpPr>
        <p:spPr>
          <a:xfrm flipH="false" flipV="false" rot="0">
            <a:off x="482775" y="5745401"/>
            <a:ext cx="6670630" cy="1022024"/>
          </a:xfrm>
          <a:custGeom>
            <a:avLst/>
            <a:gdLst/>
            <a:ahLst/>
            <a:cxnLst/>
            <a:rect r="r" b="b" t="t" l="l"/>
            <a:pathLst>
              <a:path h="1022024" w="6670630">
                <a:moveTo>
                  <a:pt x="0" y="0"/>
                </a:moveTo>
                <a:lnTo>
                  <a:pt x="6670630" y="0"/>
                </a:lnTo>
                <a:lnTo>
                  <a:pt x="6670630" y="1022024"/>
                </a:lnTo>
                <a:lnTo>
                  <a:pt x="0" y="1022024"/>
                </a:lnTo>
                <a:lnTo>
                  <a:pt x="0" y="0"/>
                </a:lnTo>
                <a:close/>
              </a:path>
            </a:pathLst>
          </a:custGeom>
          <a:blipFill>
            <a:blip r:embed="rId11"/>
            <a:stretch>
              <a:fillRect l="0" t="0" r="0" b="0"/>
            </a:stretch>
          </a:blipFill>
        </p:spPr>
      </p:sp>
      <p:sp>
        <p:nvSpPr>
          <p:cNvPr name="Freeform 11" id="11"/>
          <p:cNvSpPr/>
          <p:nvPr/>
        </p:nvSpPr>
        <p:spPr>
          <a:xfrm flipH="false" flipV="false" rot="0">
            <a:off x="11732828" y="4712885"/>
            <a:ext cx="4633515" cy="511918"/>
          </a:xfrm>
          <a:custGeom>
            <a:avLst/>
            <a:gdLst/>
            <a:ahLst/>
            <a:cxnLst/>
            <a:rect r="r" b="b" t="t" l="l"/>
            <a:pathLst>
              <a:path h="511918" w="4633515">
                <a:moveTo>
                  <a:pt x="0" y="0"/>
                </a:moveTo>
                <a:lnTo>
                  <a:pt x="4633515" y="0"/>
                </a:lnTo>
                <a:lnTo>
                  <a:pt x="4633515" y="511918"/>
                </a:lnTo>
                <a:lnTo>
                  <a:pt x="0" y="511918"/>
                </a:lnTo>
                <a:lnTo>
                  <a:pt x="0" y="0"/>
                </a:lnTo>
                <a:close/>
              </a:path>
            </a:pathLst>
          </a:custGeom>
          <a:blipFill>
            <a:blip r:embed="rId12"/>
            <a:stretch>
              <a:fillRect l="0" t="0" r="0" b="0"/>
            </a:stretch>
          </a:blipFill>
        </p:spPr>
      </p:sp>
      <p:sp>
        <p:nvSpPr>
          <p:cNvPr name="TextBox 12" id="12"/>
          <p:cNvSpPr txBox="true"/>
          <p:nvPr/>
        </p:nvSpPr>
        <p:spPr>
          <a:xfrm rot="0">
            <a:off x="750794" y="355886"/>
            <a:ext cx="10610951" cy="1177290"/>
          </a:xfrm>
          <a:prstGeom prst="rect">
            <a:avLst/>
          </a:prstGeom>
        </p:spPr>
        <p:txBody>
          <a:bodyPr anchor="t" rtlCol="false" tIns="0" lIns="0" bIns="0" rIns="0">
            <a:spAutoFit/>
          </a:bodyPr>
          <a:lstStyle/>
          <a:p>
            <a:pPr algn="l">
              <a:lnSpc>
                <a:spcPts val="8730"/>
              </a:lnSpc>
            </a:pPr>
            <a:r>
              <a:rPr lang="en-US" sz="9000">
                <a:solidFill>
                  <a:srgbClr val="000000"/>
                </a:solidFill>
                <a:latin typeface="DM Sans Bold"/>
                <a:ea typeface="DM Sans Bold"/>
                <a:cs typeface="DM Sans Bold"/>
                <a:sym typeface="DM Sans Bold"/>
              </a:rPr>
              <a:t>Creating ETL Jobs</a:t>
            </a:r>
          </a:p>
        </p:txBody>
      </p:sp>
      <p:sp>
        <p:nvSpPr>
          <p:cNvPr name="TextBox 13" id="13"/>
          <p:cNvSpPr txBox="true"/>
          <p:nvPr/>
        </p:nvSpPr>
        <p:spPr>
          <a:xfrm rot="0">
            <a:off x="0" y="1568553"/>
            <a:ext cx="8836658" cy="676274"/>
          </a:xfrm>
          <a:prstGeom prst="rect">
            <a:avLst/>
          </a:prstGeom>
        </p:spPr>
        <p:txBody>
          <a:bodyPr anchor="t" rtlCol="false" tIns="0" lIns="0" bIns="0" rIns="0">
            <a:spAutoFit/>
          </a:bodyPr>
          <a:lstStyle/>
          <a:p>
            <a:pPr algn="l">
              <a:lnSpc>
                <a:spcPts val="5400"/>
              </a:lnSpc>
              <a:spcBef>
                <a:spcPct val="0"/>
              </a:spcBef>
            </a:pPr>
            <a:r>
              <a:rPr lang="en-US" sz="4000" spc="240">
                <a:solidFill>
                  <a:srgbClr val="000000"/>
                </a:solidFill>
                <a:latin typeface="DM Sans"/>
                <a:ea typeface="DM Sans"/>
                <a:cs typeface="DM Sans"/>
                <a:sym typeface="DM Sans"/>
              </a:rPr>
              <a:t>  1. </a:t>
            </a:r>
            <a:r>
              <a:rPr lang="en-US" sz="4000" spc="240">
                <a:solidFill>
                  <a:srgbClr val="000000"/>
                </a:solidFill>
                <a:latin typeface="DM Sans Bold"/>
                <a:ea typeface="DM Sans Bold"/>
                <a:cs typeface="DM Sans Bold"/>
                <a:sym typeface="DM Sans Bold"/>
              </a:rPr>
              <a:t>ETL job using Glue Notebook</a:t>
            </a:r>
          </a:p>
        </p:txBody>
      </p:sp>
      <p:sp>
        <p:nvSpPr>
          <p:cNvPr name="TextBox 14" id="14"/>
          <p:cNvSpPr txBox="true"/>
          <p:nvPr/>
        </p:nvSpPr>
        <p:spPr>
          <a:xfrm rot="0">
            <a:off x="284038" y="7242687"/>
            <a:ext cx="10935842" cy="2183129"/>
          </a:xfrm>
          <a:prstGeom prst="rect">
            <a:avLst/>
          </a:prstGeom>
        </p:spPr>
        <p:txBody>
          <a:bodyPr anchor="t" rtlCol="false" tIns="0" lIns="0" bIns="0" rIns="0">
            <a:spAutoFit/>
          </a:bodyPr>
          <a:lstStyle/>
          <a:p>
            <a:pPr algn="just" marL="388628" indent="-194314" lvl="1">
              <a:lnSpc>
                <a:spcPts val="2520"/>
              </a:lnSpc>
              <a:buFont typeface="Arial"/>
              <a:buChar char="•"/>
            </a:pPr>
            <a:r>
              <a:rPr lang="en-US" sz="1800">
                <a:solidFill>
                  <a:srgbClr val="000000"/>
                </a:solidFill>
                <a:latin typeface="Canva Sans"/>
                <a:ea typeface="Canva Sans"/>
                <a:cs typeface="Canva Sans"/>
                <a:sym typeface="Canva Sans"/>
              </a:rPr>
              <a:t>AWS Glue Studio simplifies data integration by offering a visual interface to build ETL pipelines. Components can be dragged and dropped to define data transformations which include  filtering rows, join datasets, or apply data quality checks.</a:t>
            </a:r>
          </a:p>
          <a:p>
            <a:pPr algn="just" marL="388628" indent="-194314" lvl="1">
              <a:lnSpc>
                <a:spcPts val="2520"/>
              </a:lnSpc>
              <a:buFont typeface="Arial"/>
              <a:buChar char="•"/>
            </a:pPr>
            <a:r>
              <a:rPr lang="en-US" sz="1800">
                <a:solidFill>
                  <a:srgbClr val="000000"/>
                </a:solidFill>
                <a:latin typeface="Canva Sans"/>
                <a:ea typeface="Canva Sans"/>
                <a:cs typeface="Canva Sans"/>
                <a:sym typeface="Canva Sans"/>
              </a:rPr>
              <a:t>Once transformations are defined, the target location for data is selected, like an S3 bucket or data lake. Finally, ETL job is scheduled to run at regular intervals.</a:t>
            </a:r>
          </a:p>
          <a:p>
            <a:pPr algn="just" marL="388628" indent="-194314" lvl="1">
              <a:lnSpc>
                <a:spcPts val="2520"/>
              </a:lnSpc>
              <a:buFont typeface="Arial"/>
              <a:buChar char="•"/>
            </a:pPr>
            <a:r>
              <a:rPr lang="en-US" sz="1800">
                <a:solidFill>
                  <a:srgbClr val="000000"/>
                </a:solidFill>
                <a:latin typeface="Canva Sans"/>
                <a:ea typeface="Canva Sans"/>
                <a:cs typeface="Canva Sans"/>
                <a:sym typeface="Canva Sans"/>
              </a:rPr>
              <a:t>This visual approach makes data pipelines accessible to a wider range of users and reduces errors. It also fosters collaboration between data engineers and business analysts. </a:t>
            </a:r>
          </a:p>
        </p:txBody>
      </p:sp>
      <p:sp>
        <p:nvSpPr>
          <p:cNvPr name="TextBox 15" id="15"/>
          <p:cNvSpPr txBox="true"/>
          <p:nvPr/>
        </p:nvSpPr>
        <p:spPr>
          <a:xfrm rot="0">
            <a:off x="12201569" y="9229725"/>
            <a:ext cx="5530200" cy="925830"/>
          </a:xfrm>
          <a:prstGeom prst="rect">
            <a:avLst/>
          </a:prstGeom>
        </p:spPr>
        <p:txBody>
          <a:bodyPr anchor="t" rtlCol="false" tIns="0" lIns="0" bIns="0" rIns="0">
            <a:spAutoFit/>
          </a:bodyPr>
          <a:lstStyle/>
          <a:p>
            <a:pPr algn="just">
              <a:lnSpc>
                <a:spcPts val="2520"/>
              </a:lnSpc>
            </a:pPr>
            <a:r>
              <a:rPr lang="en-US" sz="1800">
                <a:solidFill>
                  <a:srgbClr val="000000"/>
                </a:solidFill>
                <a:latin typeface="Canva Sans Bold Italics"/>
                <a:ea typeface="Canva Sans Bold Italics"/>
                <a:cs typeface="Canva Sans Bold Italics"/>
                <a:sym typeface="Canva Sans Bold Italics"/>
              </a:rPr>
              <a:t>AWS Glue Crawler</a:t>
            </a:r>
            <a:r>
              <a:rPr lang="en-US" sz="1800">
                <a:solidFill>
                  <a:srgbClr val="000000"/>
                </a:solidFill>
                <a:latin typeface="Canva Sans Italics"/>
                <a:ea typeface="Canva Sans Italics"/>
                <a:cs typeface="Canva Sans Italics"/>
                <a:sym typeface="Canva Sans Italics"/>
              </a:rPr>
              <a:t> automatically discovers and catalogs metadata about data sources, simplifying data integration and management.</a:t>
            </a:r>
          </a:p>
        </p:txBody>
      </p:sp>
      <p:sp>
        <p:nvSpPr>
          <p:cNvPr name="TextBox 16" id="16"/>
          <p:cNvSpPr txBox="true"/>
          <p:nvPr/>
        </p:nvSpPr>
        <p:spPr>
          <a:xfrm rot="0">
            <a:off x="110903" y="6580755"/>
            <a:ext cx="7707571" cy="676274"/>
          </a:xfrm>
          <a:prstGeom prst="rect">
            <a:avLst/>
          </a:prstGeom>
        </p:spPr>
        <p:txBody>
          <a:bodyPr anchor="t" rtlCol="false" tIns="0" lIns="0" bIns="0" rIns="0">
            <a:spAutoFit/>
          </a:bodyPr>
          <a:lstStyle/>
          <a:p>
            <a:pPr algn="l">
              <a:lnSpc>
                <a:spcPts val="5400"/>
              </a:lnSpc>
              <a:spcBef>
                <a:spcPct val="0"/>
              </a:spcBef>
            </a:pPr>
            <a:r>
              <a:rPr lang="en-US" sz="4000" spc="240">
                <a:solidFill>
                  <a:srgbClr val="000000"/>
                </a:solidFill>
                <a:latin typeface="DM Sans"/>
                <a:ea typeface="DM Sans"/>
                <a:cs typeface="DM Sans"/>
                <a:sym typeface="DM Sans"/>
              </a:rPr>
              <a:t>  2. </a:t>
            </a:r>
            <a:r>
              <a:rPr lang="en-US" sz="4000" spc="240">
                <a:solidFill>
                  <a:srgbClr val="000000"/>
                </a:solidFill>
                <a:latin typeface="DM Sans Bold"/>
                <a:ea typeface="DM Sans Bold"/>
                <a:cs typeface="DM Sans Bold"/>
                <a:sym typeface="DM Sans Bold"/>
              </a:rPr>
              <a:t>Visual ETL</a:t>
            </a:r>
          </a:p>
        </p:txBody>
      </p:sp>
      <p:sp>
        <p:nvSpPr>
          <p:cNvPr name="TextBox 17" id="17"/>
          <p:cNvSpPr txBox="true"/>
          <p:nvPr/>
        </p:nvSpPr>
        <p:spPr>
          <a:xfrm rot="0">
            <a:off x="110903" y="2321027"/>
            <a:ext cx="17620866" cy="1554480"/>
          </a:xfrm>
          <a:prstGeom prst="rect">
            <a:avLst/>
          </a:prstGeom>
        </p:spPr>
        <p:txBody>
          <a:bodyPr anchor="t" rtlCol="false" tIns="0" lIns="0" bIns="0" rIns="0">
            <a:spAutoFit/>
          </a:bodyPr>
          <a:lstStyle/>
          <a:p>
            <a:pPr algn="just" marL="388620" indent="-194310" lvl="1">
              <a:lnSpc>
                <a:spcPts val="2520"/>
              </a:lnSpc>
              <a:buFont typeface="Arial"/>
              <a:buChar char="•"/>
            </a:pPr>
            <a:r>
              <a:rPr lang="en-US" sz="1800">
                <a:solidFill>
                  <a:srgbClr val="000000"/>
                </a:solidFill>
                <a:latin typeface="Canva Sans"/>
                <a:ea typeface="Canva Sans"/>
                <a:cs typeface="Canva Sans"/>
                <a:sym typeface="Canva Sans"/>
              </a:rPr>
              <a:t> </a:t>
            </a:r>
            <a:r>
              <a:rPr lang="en-US" sz="1800">
                <a:solidFill>
                  <a:srgbClr val="000000"/>
                </a:solidFill>
                <a:latin typeface="Canva Sans Bold"/>
                <a:ea typeface="Canva Sans Bold"/>
                <a:cs typeface="Canva Sans Bold"/>
                <a:sym typeface="Canva Sans Bold"/>
              </a:rPr>
              <a:t>PySpark -</a:t>
            </a:r>
            <a:r>
              <a:rPr lang="en-US" sz="1800">
                <a:solidFill>
                  <a:srgbClr val="000000"/>
                </a:solidFill>
                <a:latin typeface="Canva Sans"/>
                <a:ea typeface="Canva Sans"/>
                <a:cs typeface="Canva Sans"/>
                <a:sym typeface="Canva Sans"/>
              </a:rPr>
              <a:t> Python API for Apache Spark, a powerful open-source distributed computing framework. Utilized for scalable data processing tasks, leveraging its ability to handle large-scale data transformations and analytics seamlessly. It integrates well with AWS Glue's ETL capabilities, offering flexibility in data manipulation and computation within cloud environments.</a:t>
            </a:r>
          </a:p>
          <a:p>
            <a:pPr algn="just" marL="388620" indent="-194310" lvl="1">
              <a:lnSpc>
                <a:spcPts val="2520"/>
              </a:lnSpc>
              <a:buFont typeface="Arial"/>
              <a:buChar char="•"/>
            </a:pPr>
            <a:r>
              <a:rPr lang="en-US" sz="1800">
                <a:solidFill>
                  <a:srgbClr val="000000"/>
                </a:solidFill>
                <a:latin typeface="Canva Sans Bold"/>
                <a:ea typeface="Canva Sans Bold"/>
                <a:cs typeface="Canva Sans Bold"/>
                <a:sym typeface="Canva Sans Bold"/>
              </a:rPr>
              <a:t>DynamicFrame in Spark - </a:t>
            </a:r>
            <a:r>
              <a:rPr lang="en-US" sz="1800">
                <a:solidFill>
                  <a:srgbClr val="000000"/>
                </a:solidFill>
                <a:latin typeface="Canva Sans"/>
                <a:ea typeface="Canva Sans"/>
                <a:cs typeface="Canva Sans"/>
                <a:sym typeface="Canva Sans"/>
              </a:rPr>
              <a:t>This type of DataFrame, often referred to as a Dataset in Spark, supports schema evolution and allows for dynamic column addition or modification during runtime.</a:t>
            </a:r>
          </a:p>
        </p:txBody>
      </p:sp>
      <p:sp>
        <p:nvSpPr>
          <p:cNvPr name="TextBox 18" id="18"/>
          <p:cNvSpPr txBox="true"/>
          <p:nvPr/>
        </p:nvSpPr>
        <p:spPr>
          <a:xfrm rot="0">
            <a:off x="110903" y="4386348"/>
            <a:ext cx="17620866" cy="611505"/>
          </a:xfrm>
          <a:prstGeom prst="rect">
            <a:avLst/>
          </a:prstGeom>
        </p:spPr>
        <p:txBody>
          <a:bodyPr anchor="t" rtlCol="false" tIns="0" lIns="0" bIns="0" rIns="0">
            <a:spAutoFit/>
          </a:bodyPr>
          <a:lstStyle/>
          <a:p>
            <a:pPr algn="just" marL="388620" indent="-194310" lvl="1">
              <a:lnSpc>
                <a:spcPts val="2520"/>
              </a:lnSpc>
              <a:buFont typeface="Arial"/>
              <a:buChar char="•"/>
            </a:pPr>
            <a:r>
              <a:rPr lang="en-US" sz="1800">
                <a:solidFill>
                  <a:srgbClr val="000000"/>
                </a:solidFill>
                <a:latin typeface="Canva Sans Bold"/>
                <a:ea typeface="Canva Sans Bold"/>
                <a:cs typeface="Canva Sans Bold"/>
                <a:sym typeface="Canva Sans Bold"/>
              </a:rPr>
              <a:t>Spark DataFrame - </a:t>
            </a:r>
            <a:r>
              <a:rPr lang="en-US" sz="1800">
                <a:solidFill>
                  <a:srgbClr val="000000"/>
                </a:solidFill>
                <a:latin typeface="Canva Sans"/>
                <a:ea typeface="Canva Sans"/>
                <a:cs typeface="Canva Sans"/>
                <a:sym typeface="Canva Sans"/>
              </a:rPr>
              <a:t>are structured, distributed collections of data offering SQL-like operations for efficient data manipulation. They support schema-on-read, immutability, and lazy evaluation, optimizing performance across distributed computing nodes.</a:t>
            </a:r>
          </a:p>
        </p:txBody>
      </p:sp>
      <p:sp>
        <p:nvSpPr>
          <p:cNvPr name="TextBox 19" id="19"/>
          <p:cNvSpPr txBox="true"/>
          <p:nvPr/>
        </p:nvSpPr>
        <p:spPr>
          <a:xfrm rot="0">
            <a:off x="482775" y="5097646"/>
            <a:ext cx="9741182" cy="297180"/>
          </a:xfrm>
          <a:prstGeom prst="rect">
            <a:avLst/>
          </a:prstGeom>
        </p:spPr>
        <p:txBody>
          <a:bodyPr anchor="t" rtlCol="false" tIns="0" lIns="0" bIns="0" rIns="0">
            <a:spAutoFit/>
          </a:bodyPr>
          <a:lstStyle/>
          <a:p>
            <a:pPr algn="just">
              <a:lnSpc>
                <a:spcPts val="2520"/>
              </a:lnSpc>
            </a:pPr>
            <a:r>
              <a:rPr lang="en-US" sz="1800">
                <a:solidFill>
                  <a:srgbClr val="000000"/>
                </a:solidFill>
                <a:latin typeface="Canva Sans Bold Italics"/>
                <a:ea typeface="Canva Sans Bold Italics"/>
                <a:cs typeface="Canva Sans Bold Italics"/>
                <a:sym typeface="Canva Sans Bold Italics"/>
              </a:rPr>
              <a:t>Code converting the spark to dynamic frame and saving the dataframe at the end: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73526" y="535305"/>
            <a:ext cx="10414184" cy="1177290"/>
          </a:xfrm>
          <a:prstGeom prst="rect">
            <a:avLst/>
          </a:prstGeom>
        </p:spPr>
        <p:txBody>
          <a:bodyPr anchor="t" rtlCol="false" tIns="0" lIns="0" bIns="0" rIns="0">
            <a:spAutoFit/>
          </a:bodyPr>
          <a:lstStyle/>
          <a:p>
            <a:pPr algn="ctr" marL="0" indent="0" lvl="1">
              <a:lnSpc>
                <a:spcPts val="8730"/>
              </a:lnSpc>
              <a:spcBef>
                <a:spcPct val="0"/>
              </a:spcBef>
            </a:pPr>
            <a:r>
              <a:rPr lang="en-US" sz="9000">
                <a:solidFill>
                  <a:srgbClr val="000000"/>
                </a:solidFill>
                <a:latin typeface="DM Sans Bold"/>
                <a:ea typeface="DM Sans Bold"/>
                <a:cs typeface="DM Sans Bold"/>
                <a:sym typeface="DM Sans Bold"/>
              </a:rPr>
              <a:t>Data Visualization</a:t>
            </a:r>
          </a:p>
        </p:txBody>
      </p:sp>
      <p:sp>
        <p:nvSpPr>
          <p:cNvPr name="Freeform 4" id="4"/>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2850312" y="2837714"/>
            <a:ext cx="4224468" cy="2645573"/>
          </a:xfrm>
          <a:custGeom>
            <a:avLst/>
            <a:gdLst/>
            <a:ahLst/>
            <a:cxnLst/>
            <a:rect r="r" b="b" t="t" l="l"/>
            <a:pathLst>
              <a:path h="2645573" w="4224468">
                <a:moveTo>
                  <a:pt x="0" y="0"/>
                </a:moveTo>
                <a:lnTo>
                  <a:pt x="4224468" y="0"/>
                </a:lnTo>
                <a:lnTo>
                  <a:pt x="4224468" y="2645573"/>
                </a:lnTo>
                <a:lnTo>
                  <a:pt x="0" y="26455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4225792" y="-3523325"/>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400000">
            <a:off x="17766304" y="106359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12414286" y="4952912"/>
            <a:ext cx="5697338" cy="3619306"/>
          </a:xfrm>
          <a:custGeom>
            <a:avLst/>
            <a:gdLst/>
            <a:ahLst/>
            <a:cxnLst/>
            <a:rect r="r" b="b" t="t" l="l"/>
            <a:pathLst>
              <a:path h="3619306" w="5697338">
                <a:moveTo>
                  <a:pt x="0" y="0"/>
                </a:moveTo>
                <a:lnTo>
                  <a:pt x="5697338" y="0"/>
                </a:lnTo>
                <a:lnTo>
                  <a:pt x="5697338" y="3619305"/>
                </a:lnTo>
                <a:lnTo>
                  <a:pt x="0" y="3619305"/>
                </a:lnTo>
                <a:lnTo>
                  <a:pt x="0" y="0"/>
                </a:lnTo>
                <a:close/>
              </a:path>
            </a:pathLst>
          </a:custGeom>
          <a:blipFill>
            <a:blip r:embed="rId19"/>
            <a:stretch>
              <a:fillRect l="-17980" t="-15513" r="-25689" b="0"/>
            </a:stretch>
          </a:blipFill>
        </p:spPr>
      </p:sp>
      <p:sp>
        <p:nvSpPr>
          <p:cNvPr name="Freeform 13" id="13"/>
          <p:cNvSpPr/>
          <p:nvPr/>
        </p:nvSpPr>
        <p:spPr>
          <a:xfrm flipH="false" flipV="false" rot="0">
            <a:off x="11405164" y="1028700"/>
            <a:ext cx="6507378" cy="3267861"/>
          </a:xfrm>
          <a:custGeom>
            <a:avLst/>
            <a:gdLst/>
            <a:ahLst/>
            <a:cxnLst/>
            <a:rect r="r" b="b" t="t" l="l"/>
            <a:pathLst>
              <a:path h="3267861" w="6507378">
                <a:moveTo>
                  <a:pt x="0" y="0"/>
                </a:moveTo>
                <a:lnTo>
                  <a:pt x="6507377" y="0"/>
                </a:lnTo>
                <a:lnTo>
                  <a:pt x="6507377" y="3267861"/>
                </a:lnTo>
                <a:lnTo>
                  <a:pt x="0" y="3267861"/>
                </a:lnTo>
                <a:lnTo>
                  <a:pt x="0" y="0"/>
                </a:lnTo>
                <a:close/>
              </a:path>
            </a:pathLst>
          </a:custGeom>
          <a:blipFill>
            <a:blip r:embed="rId20"/>
            <a:stretch>
              <a:fillRect l="0" t="-11241" r="-20758" b="-4960"/>
            </a:stretch>
          </a:blipFill>
        </p:spPr>
      </p:sp>
      <p:sp>
        <p:nvSpPr>
          <p:cNvPr name="Freeform 14" id="14"/>
          <p:cNvSpPr/>
          <p:nvPr/>
        </p:nvSpPr>
        <p:spPr>
          <a:xfrm flipH="false" flipV="false" rot="0">
            <a:off x="281987" y="4160500"/>
            <a:ext cx="6513476" cy="3890361"/>
          </a:xfrm>
          <a:custGeom>
            <a:avLst/>
            <a:gdLst/>
            <a:ahLst/>
            <a:cxnLst/>
            <a:rect r="r" b="b" t="t" l="l"/>
            <a:pathLst>
              <a:path h="3890361" w="6513476">
                <a:moveTo>
                  <a:pt x="0" y="0"/>
                </a:moveTo>
                <a:lnTo>
                  <a:pt x="6513475" y="0"/>
                </a:lnTo>
                <a:lnTo>
                  <a:pt x="6513475" y="3890362"/>
                </a:lnTo>
                <a:lnTo>
                  <a:pt x="0" y="3890362"/>
                </a:lnTo>
                <a:lnTo>
                  <a:pt x="0" y="0"/>
                </a:lnTo>
                <a:close/>
              </a:path>
            </a:pathLst>
          </a:custGeom>
          <a:blipFill>
            <a:blip r:embed="rId21"/>
            <a:stretch>
              <a:fillRect l="-30101" t="-24756" r="-23516" b="-6199"/>
            </a:stretch>
          </a:blipFill>
        </p:spPr>
      </p:sp>
      <p:sp>
        <p:nvSpPr>
          <p:cNvPr name="Freeform 15" id="15"/>
          <p:cNvSpPr/>
          <p:nvPr/>
        </p:nvSpPr>
        <p:spPr>
          <a:xfrm flipH="false" flipV="false" rot="0">
            <a:off x="6972321" y="4502336"/>
            <a:ext cx="5207092" cy="3206691"/>
          </a:xfrm>
          <a:custGeom>
            <a:avLst/>
            <a:gdLst/>
            <a:ahLst/>
            <a:cxnLst/>
            <a:rect r="r" b="b" t="t" l="l"/>
            <a:pathLst>
              <a:path h="3206691" w="5207092">
                <a:moveTo>
                  <a:pt x="0" y="0"/>
                </a:moveTo>
                <a:lnTo>
                  <a:pt x="5207092" y="0"/>
                </a:lnTo>
                <a:lnTo>
                  <a:pt x="5207092" y="3206690"/>
                </a:lnTo>
                <a:lnTo>
                  <a:pt x="0" y="3206690"/>
                </a:lnTo>
                <a:lnTo>
                  <a:pt x="0" y="0"/>
                </a:lnTo>
                <a:close/>
              </a:path>
            </a:pathLst>
          </a:custGeom>
          <a:blipFill>
            <a:blip r:embed="rId22"/>
            <a:stretch>
              <a:fillRect l="-25525" t="-17480" r="-23580" b="-5864"/>
            </a:stretch>
          </a:blipFill>
        </p:spPr>
      </p:sp>
      <p:sp>
        <p:nvSpPr>
          <p:cNvPr name="TextBox 16" id="16"/>
          <p:cNvSpPr txBox="true"/>
          <p:nvPr/>
        </p:nvSpPr>
        <p:spPr>
          <a:xfrm rot="0">
            <a:off x="289039" y="1887989"/>
            <a:ext cx="10460525" cy="1868805"/>
          </a:xfrm>
          <a:prstGeom prst="rect">
            <a:avLst/>
          </a:prstGeom>
        </p:spPr>
        <p:txBody>
          <a:bodyPr anchor="t" rtlCol="false" tIns="0" lIns="0" bIns="0" rIns="0">
            <a:spAutoFit/>
          </a:bodyPr>
          <a:lstStyle/>
          <a:p>
            <a:pPr algn="just" marL="388620" indent="-194310" lvl="1">
              <a:lnSpc>
                <a:spcPts val="2520"/>
              </a:lnSpc>
              <a:buFont typeface="Arial"/>
              <a:buChar char="•"/>
            </a:pPr>
            <a:r>
              <a:rPr lang="en-US" sz="1800">
                <a:solidFill>
                  <a:srgbClr val="000000"/>
                </a:solidFill>
                <a:latin typeface="Canva Sans"/>
                <a:ea typeface="Canva Sans"/>
                <a:cs typeface="Canva Sans"/>
                <a:sym typeface="Canva Sans"/>
              </a:rPr>
              <a:t>Amazon QuickSight simplifies data visualization with intuitive dashboards and visualizations that can be created in just a few clicks.</a:t>
            </a:r>
          </a:p>
          <a:p>
            <a:pPr algn="just" marL="388620" indent="-194310" lvl="1">
              <a:lnSpc>
                <a:spcPts val="2520"/>
              </a:lnSpc>
              <a:buFont typeface="Arial"/>
              <a:buChar char="•"/>
            </a:pPr>
            <a:r>
              <a:rPr lang="en-US" sz="1800">
                <a:solidFill>
                  <a:srgbClr val="000000"/>
                </a:solidFill>
                <a:latin typeface="Canva Sans"/>
                <a:ea typeface="Canva Sans"/>
                <a:cs typeface="Canva Sans"/>
                <a:sym typeface="Canva Sans"/>
              </a:rPr>
              <a:t> It supports a variety of data sources, including AWS services like Redshift, S3, and RDS, as well as third-party sources like Salesforce and Snowflake. QuickSight's drag-and-drop interface allows users to build interactive charts, graphs, and maps without needing extensive coding skills.</a:t>
            </a:r>
          </a:p>
        </p:txBody>
      </p:sp>
      <p:sp>
        <p:nvSpPr>
          <p:cNvPr name="TextBox 17" id="17"/>
          <p:cNvSpPr txBox="true"/>
          <p:nvPr/>
        </p:nvSpPr>
        <p:spPr>
          <a:xfrm rot="0">
            <a:off x="641049" y="8152346"/>
            <a:ext cx="11265490" cy="1352439"/>
          </a:xfrm>
          <a:prstGeom prst="rect">
            <a:avLst/>
          </a:prstGeom>
        </p:spPr>
        <p:txBody>
          <a:bodyPr anchor="t" rtlCol="false" tIns="0" lIns="0" bIns="0" rIns="0">
            <a:spAutoFit/>
          </a:bodyPr>
          <a:lstStyle/>
          <a:p>
            <a:pPr algn="just">
              <a:lnSpc>
                <a:spcPts val="2713"/>
              </a:lnSpc>
            </a:pPr>
            <a:r>
              <a:rPr lang="en-US" sz="1938">
                <a:solidFill>
                  <a:srgbClr val="000000"/>
                </a:solidFill>
                <a:latin typeface="Canva Sans"/>
                <a:ea typeface="Canva Sans"/>
                <a:cs typeface="Canva Sans"/>
                <a:sym typeface="Canva Sans"/>
              </a:rPr>
              <a:t>Complex datasets into intuitive and easily interpretable visuals, enabling quicker insights and better decision-making. By presenting data graphically, patterns, trends, and anomalies become more apparent, allowing stakeholders to grasp critical information at a glance.</a:t>
            </a:r>
          </a:p>
          <a:p>
            <a:pPr algn="just">
              <a:lnSpc>
                <a:spcPts val="2713"/>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6497766" y="5033164"/>
            <a:ext cx="5544579" cy="3811257"/>
          </a:xfrm>
          <a:custGeom>
            <a:avLst/>
            <a:gdLst/>
            <a:ahLst/>
            <a:cxnLst/>
            <a:rect r="r" b="b" t="t" l="l"/>
            <a:pathLst>
              <a:path h="3811257" w="5544579">
                <a:moveTo>
                  <a:pt x="0" y="0"/>
                </a:moveTo>
                <a:lnTo>
                  <a:pt x="5544579" y="0"/>
                </a:lnTo>
                <a:lnTo>
                  <a:pt x="5544579" y="3811256"/>
                </a:lnTo>
                <a:lnTo>
                  <a:pt x="0" y="3811256"/>
                </a:lnTo>
                <a:lnTo>
                  <a:pt x="0" y="0"/>
                </a:lnTo>
                <a:close/>
              </a:path>
            </a:pathLst>
          </a:custGeom>
          <a:blipFill>
            <a:blip r:embed="rId29"/>
            <a:stretch>
              <a:fillRect l="-41931" t="-54860" r="0" b="0"/>
            </a:stretch>
          </a:blipFill>
        </p:spPr>
      </p:sp>
      <p:sp>
        <p:nvSpPr>
          <p:cNvPr name="TextBox 17" id="17"/>
          <p:cNvSpPr txBox="true"/>
          <p:nvPr/>
        </p:nvSpPr>
        <p:spPr>
          <a:xfrm rot="0">
            <a:off x="3688802" y="3166769"/>
            <a:ext cx="10910396" cy="1754786"/>
          </a:xfrm>
          <a:prstGeom prst="rect">
            <a:avLst/>
          </a:prstGeom>
        </p:spPr>
        <p:txBody>
          <a:bodyPr anchor="t" rtlCol="false" tIns="0" lIns="0" bIns="0" rIns="0">
            <a:spAutoFit/>
          </a:bodyPr>
          <a:lstStyle/>
          <a:p>
            <a:pPr algn="ctr">
              <a:lnSpc>
                <a:spcPts val="12699"/>
              </a:lnSpc>
            </a:pPr>
            <a:r>
              <a:rPr lang="en-US" sz="14597">
                <a:solidFill>
                  <a:srgbClr val="000000"/>
                </a:solidFill>
                <a:latin typeface="DM Sans Bold"/>
                <a:ea typeface="DM Sans Bold"/>
                <a:cs typeface="DM Sans Bold"/>
                <a:sym typeface="DM Sans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DAGKoTjYxls</dc:identifier>
  <dcterms:modified xsi:type="dcterms:W3CDTF">2011-08-01T06:04:30Z</dcterms:modified>
  <cp:revision>1</cp:revision>
  <dc:title>Blue Doodle Project Presentation</dc:title>
</cp:coreProperties>
</file>